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84" r:id="rId3"/>
    <p:sldId id="291" r:id="rId4"/>
    <p:sldId id="366" r:id="rId5"/>
    <p:sldId id="412" r:id="rId7"/>
    <p:sldId id="367" r:id="rId8"/>
    <p:sldId id="413" r:id="rId9"/>
    <p:sldId id="414" r:id="rId10"/>
    <p:sldId id="415" r:id="rId11"/>
    <p:sldId id="416" r:id="rId12"/>
    <p:sldId id="417" r:id="rId13"/>
    <p:sldId id="418" r:id="rId14"/>
    <p:sldId id="419" r:id="rId15"/>
    <p:sldId id="420" r:id="rId16"/>
    <p:sldId id="422" r:id="rId17"/>
    <p:sldId id="423" r:id="rId18"/>
    <p:sldId id="421" r:id="rId19"/>
    <p:sldId id="433" r:id="rId20"/>
    <p:sldId id="432" r:id="rId21"/>
    <p:sldId id="431" r:id="rId22"/>
    <p:sldId id="368" r:id="rId23"/>
    <p:sldId id="369" r:id="rId24"/>
    <p:sldId id="374" r:id="rId25"/>
    <p:sldId id="375" r:id="rId26"/>
    <p:sldId id="387" r:id="rId27"/>
    <p:sldId id="370" r:id="rId28"/>
    <p:sldId id="376" r:id="rId29"/>
    <p:sldId id="377" r:id="rId30"/>
    <p:sldId id="378" r:id="rId31"/>
    <p:sldId id="379" r:id="rId32"/>
    <p:sldId id="380" r:id="rId33"/>
    <p:sldId id="381" r:id="rId34"/>
    <p:sldId id="382" r:id="rId35"/>
    <p:sldId id="383" r:id="rId36"/>
    <p:sldId id="384" r:id="rId37"/>
    <p:sldId id="385" r:id="rId38"/>
    <p:sldId id="386" r:id="rId39"/>
    <p:sldId id="371" r:id="rId40"/>
    <p:sldId id="372" r:id="rId41"/>
    <p:sldId id="392" r:id="rId42"/>
    <p:sldId id="373" r:id="rId43"/>
    <p:sldId id="388" r:id="rId44"/>
    <p:sldId id="390" r:id="rId45"/>
    <p:sldId id="393" r:id="rId46"/>
    <p:sldId id="394" r:id="rId47"/>
    <p:sldId id="395" r:id="rId48"/>
    <p:sldId id="396" r:id="rId49"/>
    <p:sldId id="434" r:id="rId50"/>
    <p:sldId id="391" r:id="rId51"/>
    <p:sldId id="398" r:id="rId52"/>
    <p:sldId id="397" r:id="rId53"/>
    <p:sldId id="401" r:id="rId54"/>
    <p:sldId id="399" r:id="rId55"/>
    <p:sldId id="400" r:id="rId56"/>
    <p:sldId id="402" r:id="rId57"/>
    <p:sldId id="403" r:id="rId58"/>
    <p:sldId id="404" r:id="rId59"/>
    <p:sldId id="405" r:id="rId60"/>
    <p:sldId id="407" r:id="rId61"/>
    <p:sldId id="408" r:id="rId62"/>
    <p:sldId id="410" r:id="rId63"/>
    <p:sldId id="409" r:id="rId64"/>
    <p:sldId id="411" r:id="rId65"/>
    <p:sldId id="282"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27332"/>
    <a:srgbClr val="971E23"/>
    <a:srgbClr val="BF9000"/>
    <a:srgbClr val="DEEBF7"/>
    <a:srgbClr val="C55A11"/>
    <a:srgbClr val="F3A126"/>
    <a:srgbClr val="F9E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4"/>
    <p:restoredTop sz="91615" autoAdjust="0"/>
  </p:normalViewPr>
  <p:slideViewPr>
    <p:cSldViewPr snapToGrid="0">
      <p:cViewPr varScale="1">
        <p:scale>
          <a:sx n="81" d="100"/>
          <a:sy n="81" d="100"/>
        </p:scale>
        <p:origin x="-85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C789A-AB84-49B4-8209-939F5D36BE0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64BA2-B8EF-4131-AC2E-30237E219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BF64BA2-B8EF-4131-AC2E-30237E2197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、先确定兴趣、再去规划   </a:t>
            </a:r>
            <a:r>
              <a:rPr lang="en-US" altLang="zh-CN" dirty="0" smtClean="0"/>
              <a:t>2</a:t>
            </a:r>
            <a:r>
              <a:rPr lang="zh-CN" altLang="en-US" dirty="0" smtClean="0"/>
              <a:t>、在实践中调节</a:t>
            </a:r>
            <a:endParaRPr lang="zh-CN" altLang="en-US" dirty="0"/>
          </a:p>
        </p:txBody>
      </p:sp>
      <p:sp>
        <p:nvSpPr>
          <p:cNvPr id="4" name="灯片编号占位符 3"/>
          <p:cNvSpPr>
            <a:spLocks noGrp="1"/>
          </p:cNvSpPr>
          <p:nvPr>
            <p:ph type="sldNum" sz="quarter" idx="10"/>
          </p:nvPr>
        </p:nvSpPr>
        <p:spPr/>
        <p:txBody>
          <a:bodyPr/>
          <a:lstStyle/>
          <a:p>
            <a:fld id="{EBF64BA2-B8EF-4131-AC2E-30237E21977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BF64BA2-B8EF-4131-AC2E-30237E21977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BF64BA2-B8EF-4131-AC2E-30237E21977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BF64BA2-B8EF-4131-AC2E-30237E21977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BF64BA2-B8EF-4131-AC2E-30237E21977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BF64BA2-B8EF-4131-AC2E-30237E21977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、按自己的第一选择的岛屿分组就座。 </a:t>
            </a:r>
            <a:endParaRPr lang="en-US" altLang="zh-CN" dirty="0" smtClean="0"/>
          </a:p>
          <a:p>
            <a:r>
              <a:rPr lang="en-US" altLang="zh-CN" dirty="0" smtClean="0"/>
              <a:t>2</a:t>
            </a:r>
            <a:r>
              <a:rPr lang="zh-CN" altLang="en-US" dirty="0" smtClean="0"/>
              <a:t>、同一岛屿的人交流一下：自己为什么选择这个岛屿，看看大家有什么共同的兴趣爱好，归纳为关键词。</a:t>
            </a:r>
            <a:endParaRPr lang="zh-CN" altLang="en-US" dirty="0" smtClean="0"/>
          </a:p>
          <a:p>
            <a:r>
              <a:rPr lang="en-US" altLang="zh-CN" dirty="0" smtClean="0"/>
              <a:t>3</a:t>
            </a:r>
            <a:r>
              <a:rPr lang="zh-CN" altLang="en-US" dirty="0" smtClean="0"/>
              <a:t>、根据大家的交流给自己的小组命名并选取一个标志（</a:t>
            </a:r>
            <a:r>
              <a:rPr lang="en-US" altLang="zh-CN" dirty="0" smtClean="0"/>
              <a:t>LOGO</a:t>
            </a:r>
            <a:r>
              <a:rPr lang="zh-CN" altLang="en-US" dirty="0" smtClean="0"/>
              <a:t>），在白纸上制作一张本小组的宣传图。</a:t>
            </a:r>
            <a:endParaRPr lang="en-US" altLang="zh-CN" dirty="0" smtClean="0"/>
          </a:p>
          <a:p>
            <a:r>
              <a:rPr lang="en-US" altLang="zh-CN" dirty="0" smtClean="0"/>
              <a:t>4</a:t>
            </a:r>
            <a:r>
              <a:rPr lang="zh-CN" altLang="en-US" dirty="0" smtClean="0"/>
              <a:t>、每个小组请一位组员用</a:t>
            </a:r>
            <a:r>
              <a:rPr lang="en-US" altLang="zh-CN" dirty="0" smtClean="0"/>
              <a:t>2</a:t>
            </a:r>
            <a:r>
              <a:rPr lang="zh-CN" altLang="en-US" dirty="0" smtClean="0"/>
              <a:t>分钟时间展示自己小组的图并在全班介绍一下自己小组成员共同的特点。</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BF64BA2-B8EF-4131-AC2E-30237E2197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5FBFE34-9961-44A1-A890-B7FBEF24CEB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B8BF0F-FEE8-4F86-B5C5-63BEDB6F36C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BFE34-9961-44A1-A890-B7FBEF24CEB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B8BF0F-FEE8-4F86-B5C5-63BEDB6F36C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17.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5.png"/><Relationship Id="rId2" Type="http://schemas.openxmlformats.org/officeDocument/2006/relationships/image" Target="../media/image8.png"/><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wmf"/><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wmf"/><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wmf"/><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wmf"/><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wmf"/><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wmf"/><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hyperlink" Target="http://image.baidu.com/i?ct=503316480&amp;z=0&amp;tn=baiduimagedetail&amp;word=%D0%B4%D7%D6&amp;in=26148&amp;cl=2&amp;cm=1&amp;sc=0&amp;lm=-1&amp;pn=1&amp;rn=1&amp;di=1638795920&amp;ln=2000&amp;fr=" TargetMode="Externa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hyperlink" Target="http://photo.store.qq.com/rurl2=2f5431e4ffb04258ba82348eae4fe329cf41623a78788fd57797ee232d017b4934c32dccc2dbcd8a735de7b4d063fd6f714c836a1acd085daaed233b412f6a7269e8782e7aa490a01d26b22b55a2e8c8fdb0c3ce" TargetMode="Externa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hyperlink" Target="http://sz.photo.store.qq.com/rurl2=6b686f87cde77762fe93f9537840a177719598803946543788f5b0e98aef336275649bfe1b6a96a509ff4638eea52ddd5d635152837e13833cdbab494c55de9c6e9d317c48f3a326a698fcc3e815dbd92bb6e999" TargetMode="Externa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hyperlink" Target="http://photo.store.qq.com/rurl2=f5b64251cba4690e0c7a8911674decfb985fd53b4285996dccfcca3349aa360c676079e40f0ad78fad530af575776fe4338098eea24b43617b3e9d222a21ef984d04973604332f65aafdf19d568cb07334bbc2d5" TargetMode="Externa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hyperlink" Target="http://photo.store.qq.com/rurl2=7dcfdc96ded068e176ebe1db65e540bb9dab316fedbc9a9aa1418f0d97f2b995fe8ed3c2af435e0473b2deff8f47c8e6ba0b5e2ccdc998a0347e0b96aea23fce45a7693d6e45d6b7a8e2ffd14c4ec2b56d56a949" TargetMode="Externa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hyperlink" Target="http://photo.store.qq.com/rurl2=07a4c34a1ad5c3c57585314c11c15e46dd6b599f30b7dc5fda0b713dd1feb4a67fbce07264b73730ef01304730f0e11dc3c8e95259ea9ec8fed884de594603b39fb71590b9925c3195b2f2abdf0a6aed1a87f28b" TargetMode="Externa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jpe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image" Target="../media/image37.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jpe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image" Target="../media/image40.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oleObject" Target="../embeddings/oleObject2.bin"/><Relationship Id="rId2" Type="http://schemas.openxmlformats.org/officeDocument/2006/relationships/image" Target="../media/image42.png"/><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5.jpe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7.jpeg"/><Relationship Id="rId7" Type="http://schemas.openxmlformats.org/officeDocument/2006/relationships/image" Target="../media/image56.png"/><Relationship Id="rId6" Type="http://schemas.openxmlformats.org/officeDocument/2006/relationships/oleObject" Target="../embeddings/oleObject3.bin"/><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png"/><Relationship Id="rId2" Type="http://schemas.openxmlformats.org/officeDocument/2006/relationships/image" Target="../media/image8.png"/><Relationship Id="rId10" Type="http://schemas.openxmlformats.org/officeDocument/2006/relationships/vmlDrawing" Target="../drawings/vmlDrawing2.vml"/><Relationship Id="rId1" Type="http://schemas.openxmlformats.org/officeDocument/2006/relationships/image" Target="../media/image6.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29" y="-38961"/>
            <a:ext cx="12192000" cy="6847707"/>
          </a:xfrm>
          <a:prstGeom prst="rect">
            <a:avLst/>
          </a:prstGeom>
        </p:spPr>
      </p:pic>
      <p:sp>
        <p:nvSpPr>
          <p:cNvPr id="4" name="文本框 3"/>
          <p:cNvSpPr txBox="1"/>
          <p:nvPr/>
        </p:nvSpPr>
        <p:spPr>
          <a:xfrm>
            <a:off x="651164" y="3384893"/>
            <a:ext cx="10861963" cy="1634836"/>
          </a:xfrm>
          <a:prstGeom prst="rect">
            <a:avLst/>
          </a:prstGeom>
          <a:noFill/>
        </p:spPr>
        <p:txBody>
          <a:bodyPr wrap="square" rtlCol="0">
            <a:spAutoFit/>
          </a:bodyPr>
          <a:lstStyle/>
          <a:p>
            <a:endParaRPr kumimoji="1" lang="zh-CN" altLang="en-US" dirty="0"/>
          </a:p>
        </p:txBody>
      </p:sp>
      <p:sp>
        <p:nvSpPr>
          <p:cNvPr id="70" name="矩形 69"/>
          <p:cNvSpPr/>
          <p:nvPr/>
        </p:nvSpPr>
        <p:spPr>
          <a:xfrm>
            <a:off x="121215" y="2613987"/>
            <a:ext cx="11970029" cy="1766678"/>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sp>
        <p:nvSpPr>
          <p:cNvPr id="2" name="文本框 1"/>
          <p:cNvSpPr txBox="1"/>
          <p:nvPr/>
        </p:nvSpPr>
        <p:spPr>
          <a:xfrm>
            <a:off x="2253172" y="3035661"/>
            <a:ext cx="9789904" cy="923330"/>
          </a:xfrm>
          <a:prstGeom prst="rect">
            <a:avLst/>
          </a:prstGeom>
          <a:noFill/>
        </p:spPr>
        <p:txBody>
          <a:bodyPr wrap="square" rtlCol="0">
            <a:spAutoFit/>
          </a:bodyPr>
          <a:lstStyle/>
          <a:p>
            <a:pPr algn="ctr"/>
            <a:r>
              <a:rPr lang="zh-CN" altLang="en-US" sz="5400" b="1" dirty="0" smtClean="0">
                <a:solidFill>
                  <a:schemeClr val="bg1"/>
                </a:solidFill>
                <a:latin typeface="微软雅黑" panose="020B0503020204020204" pitchFamily="34" charset="-122"/>
                <a:ea typeface="微软雅黑" panose="020B0503020204020204" pitchFamily="34" charset="-122"/>
                <a:cs typeface="叶根友毛笔行书" charset="-122"/>
              </a:rPr>
              <a:t>大学生职业发展与就业指导课</a:t>
            </a:r>
            <a:endParaRPr kumimoji="1" lang="zh-CN" altLang="en-US" sz="8000" b="1" dirty="0">
              <a:solidFill>
                <a:schemeClr val="bg1"/>
              </a:solidFill>
              <a:latin typeface="微软雅黑" panose="020B0503020204020204" pitchFamily="34" charset="-122"/>
              <a:ea typeface="微软雅黑" panose="020B0503020204020204" pitchFamily="34" charset="-122"/>
              <a:cs typeface="叶根友毛笔行书" charset="-122"/>
            </a:endParaRPr>
          </a:p>
        </p:txBody>
      </p:sp>
      <p:sp>
        <p:nvSpPr>
          <p:cNvPr id="8" name="矩形 7"/>
          <p:cNvSpPr/>
          <p:nvPr/>
        </p:nvSpPr>
        <p:spPr>
          <a:xfrm>
            <a:off x="639441" y="1264396"/>
            <a:ext cx="5262979" cy="1107996"/>
          </a:xfrm>
          <a:prstGeom prst="rect">
            <a:avLst/>
          </a:prstGeom>
        </p:spPr>
        <p:txBody>
          <a:bodyPr wrap="none">
            <a:spAutoFit/>
          </a:bodyPr>
          <a:lstStyle/>
          <a:p>
            <a:pPr algn="ctr"/>
            <a:r>
              <a:rPr lang="zh-CN" altLang="en-US" sz="6600" b="1" dirty="0" smtClean="0">
                <a:solidFill>
                  <a:srgbClr val="971E23"/>
                </a:solidFill>
                <a:latin typeface="微软雅黑" panose="020B0503020204020204" pitchFamily="34" charset="-122"/>
                <a:ea typeface="微软雅黑" panose="020B0503020204020204" pitchFamily="34" charset="-122"/>
                <a:cs typeface="叶根友毛笔行书" charset="-122"/>
              </a:rPr>
              <a:t>浙江工业大学</a:t>
            </a:r>
            <a:endParaRPr lang="en-US" altLang="zh-CN" sz="28700" b="1" dirty="0">
              <a:solidFill>
                <a:srgbClr val="971E23"/>
              </a:solidFill>
              <a:latin typeface="微软雅黑" panose="020B0503020204020204" pitchFamily="34" charset="-122"/>
              <a:ea typeface="微软雅黑" panose="020B0503020204020204" pitchFamily="34" charset="-122"/>
              <a:cs typeface="叶根友毛笔行书" charset="-122"/>
            </a:endParaRPr>
          </a:p>
        </p:txBody>
      </p:sp>
      <p:sp>
        <p:nvSpPr>
          <p:cNvPr id="17" name="文本框 16"/>
          <p:cNvSpPr txBox="1"/>
          <p:nvPr/>
        </p:nvSpPr>
        <p:spPr>
          <a:xfrm>
            <a:off x="2623800" y="5050046"/>
            <a:ext cx="6916690" cy="830997"/>
          </a:xfrm>
          <a:prstGeom prst="rect">
            <a:avLst/>
          </a:prstGeom>
          <a:noFill/>
        </p:spPr>
        <p:txBody>
          <a:bodyPr wrap="square" rtlCol="0">
            <a:spAutoFit/>
          </a:bodyPr>
          <a:lstStyle/>
          <a:p>
            <a:pPr algn="ctr"/>
            <a:r>
              <a:rPr lang="zh-CN" altLang="en-US" sz="2400" b="1" dirty="0" smtClean="0">
                <a:solidFill>
                  <a:srgbClr val="971E23"/>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2400" b="1" dirty="0" smtClean="0">
              <a:solidFill>
                <a:srgbClr val="971E23"/>
              </a:solidFill>
              <a:latin typeface="微软雅黑" panose="020B0503020204020204" pitchFamily="34" charset="-122"/>
              <a:ea typeface="微软雅黑" panose="020B0503020204020204" pitchFamily="34" charset="-122"/>
              <a:cs typeface="叶根友毛笔行书" charset="-122"/>
            </a:endParaRPr>
          </a:p>
          <a:p>
            <a:pPr algn="ctr"/>
            <a:r>
              <a:rPr lang="en-US" altLang="zh-CN" sz="2400" b="1" dirty="0" smtClean="0">
                <a:solidFill>
                  <a:srgbClr val="971E23"/>
                </a:solidFill>
                <a:latin typeface="微软雅黑" panose="020B0503020204020204" pitchFamily="34" charset="-122"/>
                <a:ea typeface="微软雅黑" panose="020B0503020204020204" pitchFamily="34" charset="-122"/>
                <a:cs typeface="叶根友毛笔行书" charset="-122"/>
              </a:rPr>
              <a:t>2018</a:t>
            </a:r>
            <a:r>
              <a:rPr lang="zh-CN" altLang="en-US" sz="2400" b="1" dirty="0" smtClean="0">
                <a:solidFill>
                  <a:srgbClr val="971E23"/>
                </a:solidFill>
                <a:latin typeface="微软雅黑" panose="020B0503020204020204" pitchFamily="34" charset="-122"/>
                <a:ea typeface="微软雅黑" panose="020B0503020204020204" pitchFamily="34" charset="-122"/>
                <a:cs typeface="叶根友毛笔行书" charset="-122"/>
              </a:rPr>
              <a:t>年</a:t>
            </a:r>
            <a:r>
              <a:rPr lang="en-US" altLang="zh-CN" sz="2400" b="1" dirty="0" smtClean="0">
                <a:solidFill>
                  <a:srgbClr val="971E23"/>
                </a:solidFill>
                <a:latin typeface="微软雅黑" panose="020B0503020204020204" pitchFamily="34" charset="-122"/>
                <a:ea typeface="微软雅黑" panose="020B0503020204020204" pitchFamily="34" charset="-122"/>
                <a:cs typeface="叶根友毛笔行书" charset="-122"/>
              </a:rPr>
              <a:t>3</a:t>
            </a:r>
            <a:r>
              <a:rPr lang="zh-CN" altLang="en-US" sz="2400" b="1" dirty="0" smtClean="0">
                <a:solidFill>
                  <a:srgbClr val="971E23"/>
                </a:solidFill>
                <a:latin typeface="微软雅黑" panose="020B0503020204020204" pitchFamily="34" charset="-122"/>
                <a:ea typeface="微软雅黑" panose="020B0503020204020204" pitchFamily="34" charset="-122"/>
                <a:cs typeface="叶根友毛笔行书" charset="-122"/>
              </a:rPr>
              <a:t>月</a:t>
            </a:r>
            <a:endParaRPr lang="zh-CN" altLang="en-US" sz="2400" b="1" dirty="0">
              <a:solidFill>
                <a:srgbClr val="971E23"/>
              </a:solidFill>
              <a:latin typeface="微软雅黑" panose="020B0503020204020204" pitchFamily="34" charset="-122"/>
              <a:ea typeface="微软雅黑" panose="020B0503020204020204" pitchFamily="34" charset="-122"/>
              <a:cs typeface="叶根友毛笔行书" charset="-122"/>
            </a:endParaRPr>
          </a:p>
        </p:txBody>
      </p:sp>
      <p:grpSp>
        <p:nvGrpSpPr>
          <p:cNvPr id="22" name="组合 21"/>
          <p:cNvGrpSpPr/>
          <p:nvPr/>
        </p:nvGrpSpPr>
        <p:grpSpPr>
          <a:xfrm>
            <a:off x="9130199" y="5012347"/>
            <a:ext cx="3061801" cy="1976134"/>
            <a:chOff x="9130199" y="3840051"/>
            <a:chExt cx="3061801" cy="1976134"/>
          </a:xfrm>
        </p:grpSpPr>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l="75000" t="56184" b="15139"/>
            <a:stretch>
              <a:fillRect/>
            </a:stretch>
          </p:blipFill>
          <p:spPr>
            <a:xfrm>
              <a:off x="9144000" y="3852473"/>
              <a:ext cx="3048000" cy="1963712"/>
            </a:xfrm>
            <a:prstGeom prst="rect">
              <a:avLst/>
            </a:prstGeom>
          </p:spPr>
        </p:pic>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l="75000" t="56184" b="15139"/>
            <a:stretch>
              <a:fillRect/>
            </a:stretch>
          </p:blipFill>
          <p:spPr>
            <a:xfrm>
              <a:off x="9130199" y="3840051"/>
              <a:ext cx="3048000" cy="1963712"/>
            </a:xfrm>
            <a:prstGeom prst="rect">
              <a:avLst/>
            </a:prstGeom>
          </p:spPr>
        </p:pic>
      </p:grpSp>
      <p:pic>
        <p:nvPicPr>
          <p:cNvPr id="25" name="图片 24"/>
          <p:cNvPicPr>
            <a:picLocks noChangeAspect="1"/>
          </p:cNvPicPr>
          <p:nvPr/>
        </p:nvPicPr>
        <p:blipFill rotWithShape="1">
          <a:blip r:embed="rId3" cstate="print">
            <a:extLst>
              <a:ext uri="{28A0092B-C50C-407E-A947-70E740481C1C}">
                <a14:useLocalDpi xmlns:a14="http://schemas.microsoft.com/office/drawing/2010/main" val="0"/>
              </a:ext>
            </a:extLst>
          </a:blip>
          <a:srcRect t="70488" r="76696"/>
          <a:stretch>
            <a:fillRect/>
          </a:stretch>
        </p:blipFill>
        <p:spPr>
          <a:xfrm>
            <a:off x="-27709" y="2806244"/>
            <a:ext cx="2841211" cy="2020896"/>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233479"/>
            <a:ext cx="4103319" cy="1624781"/>
          </a:xfrm>
          <a:prstGeom prst="rect">
            <a:avLst/>
          </a:prstGeom>
        </p:spPr>
      </p:pic>
      <p:grpSp>
        <p:nvGrpSpPr>
          <p:cNvPr id="27" name="组合 3"/>
          <p:cNvGrpSpPr/>
          <p:nvPr/>
        </p:nvGrpSpPr>
        <p:grpSpPr bwMode="auto">
          <a:xfrm>
            <a:off x="611188" y="404813"/>
            <a:ext cx="10956925" cy="503237"/>
            <a:chOff x="0" y="133459"/>
            <a:chExt cx="9144000" cy="419485"/>
          </a:xfrm>
        </p:grpSpPr>
        <p:cxnSp>
          <p:nvCxnSpPr>
            <p:cNvPr id="28" name="直接连接符 27"/>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直接连接符 29"/>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1.1.3 </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职业生涯规划的内容与步骤</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9" name="TextBox 18"/>
          <p:cNvSpPr txBox="1"/>
          <p:nvPr/>
        </p:nvSpPr>
        <p:spPr>
          <a:xfrm>
            <a:off x="986228" y="1720938"/>
            <a:ext cx="10496238" cy="4832092"/>
          </a:xfrm>
          <a:prstGeom prst="rect">
            <a:avLst/>
          </a:prstGeom>
          <a:noFill/>
        </p:spPr>
        <p:txBody>
          <a:bodyPr wrap="square" rtlCol="0">
            <a:spAutoFit/>
          </a:bodyPr>
          <a:lstStyle/>
          <a:p>
            <a:r>
              <a:rPr lang="zh-CN" altLang="en-US" sz="2800" b="1" dirty="0" smtClean="0"/>
              <a:t>二、环境分析</a:t>
            </a:r>
            <a:endParaRPr lang="en-US" altLang="zh-CN" sz="2800" b="1" dirty="0" smtClean="0"/>
          </a:p>
          <a:p>
            <a:endParaRPr lang="en-US" altLang="zh-CN" sz="2800" b="1" dirty="0" smtClean="0"/>
          </a:p>
          <a:p>
            <a:r>
              <a:rPr lang="en-US" altLang="zh-CN" sz="2800" b="1" dirty="0" smtClean="0"/>
              <a:t>1</a:t>
            </a:r>
            <a:r>
              <a:rPr lang="zh-CN" altLang="en-US" sz="2800" b="1" dirty="0" smtClean="0"/>
              <a:t>、</a:t>
            </a:r>
            <a:r>
              <a:rPr lang="zh-CN" altLang="en-US" sz="2800" b="1" dirty="0" smtClean="0">
                <a:solidFill>
                  <a:srgbClr val="FF0000"/>
                </a:solidFill>
              </a:rPr>
              <a:t>行业</a:t>
            </a:r>
            <a:r>
              <a:rPr lang="zh-CN" altLang="en-US" sz="2800" b="1" dirty="0" smtClean="0"/>
              <a:t>分析：</a:t>
            </a:r>
            <a:endParaRPr lang="en-US" altLang="zh-CN" sz="2800" b="1" dirty="0" smtClean="0"/>
          </a:p>
          <a:p>
            <a:r>
              <a:rPr lang="zh-CN" altLang="en-US" sz="2800" b="1" dirty="0" smtClean="0"/>
              <a:t>该行业的企业和个人的利润？薪资待遇问题？行业人才竞争压力的大小</a:t>
            </a:r>
            <a:r>
              <a:rPr lang="zh-CN" altLang="en-US" sz="2800" b="1" dirty="0" smtClean="0"/>
              <a:t>？</a:t>
            </a:r>
            <a:endParaRPr lang="en-US" altLang="zh-CN" sz="2800" b="1" dirty="0" smtClean="0"/>
          </a:p>
          <a:p>
            <a:r>
              <a:rPr lang="en-US" altLang="zh-CN" sz="2800" dirty="0" smtClean="0"/>
              <a:t>    </a:t>
            </a:r>
            <a:r>
              <a:rPr lang="en-US" altLang="zh-CN" sz="2800" b="1" dirty="0" smtClean="0">
                <a:solidFill>
                  <a:srgbClr val="FF0000"/>
                </a:solidFill>
              </a:rPr>
              <a:t>2016</a:t>
            </a:r>
            <a:r>
              <a:rPr lang="zh-CN" altLang="en-US" sz="2800" b="1" dirty="0" smtClean="0">
                <a:solidFill>
                  <a:srgbClr val="FF0000"/>
                </a:solidFill>
              </a:rPr>
              <a:t>届毕业生</a:t>
            </a:r>
            <a:r>
              <a:rPr lang="zh-CN" altLang="zh-CN" sz="2800" b="1" dirty="0" smtClean="0">
                <a:solidFill>
                  <a:srgbClr val="FF0000"/>
                </a:solidFill>
              </a:rPr>
              <a:t>就业</a:t>
            </a:r>
            <a:r>
              <a:rPr lang="zh-CN" altLang="zh-CN" sz="2800" b="1" dirty="0" smtClean="0">
                <a:solidFill>
                  <a:srgbClr val="FF0000"/>
                </a:solidFill>
              </a:rPr>
              <a:t>起薪分别名列全校第一、第二、第三、第六和第七</a:t>
            </a:r>
            <a:r>
              <a:rPr lang="zh-CN" altLang="zh-CN" sz="2800" b="1" dirty="0" smtClean="0">
                <a:solidFill>
                  <a:srgbClr val="FF0000"/>
                </a:solidFill>
              </a:rPr>
              <a:t>名</a:t>
            </a:r>
            <a:r>
              <a:rPr lang="zh-CN" altLang="en-US" sz="2800" b="1" dirty="0" smtClean="0">
                <a:solidFill>
                  <a:srgbClr val="FF0000"/>
                </a:solidFill>
              </a:rPr>
              <a:t>，其中网络工作以税后</a:t>
            </a:r>
            <a:r>
              <a:rPr lang="en-US" altLang="zh-CN" sz="2800" b="1" dirty="0" smtClean="0">
                <a:solidFill>
                  <a:srgbClr val="FF0000"/>
                </a:solidFill>
              </a:rPr>
              <a:t>6440.48</a:t>
            </a:r>
            <a:r>
              <a:rPr lang="zh-CN" altLang="en-US" sz="2800" b="1" dirty="0" smtClean="0">
                <a:solidFill>
                  <a:srgbClr val="FF0000"/>
                </a:solidFill>
              </a:rPr>
              <a:t>位列第一。</a:t>
            </a:r>
            <a:endParaRPr lang="en-US" altLang="zh-CN" sz="2800" b="1" dirty="0" smtClean="0">
              <a:solidFill>
                <a:srgbClr val="FF0000"/>
              </a:solidFill>
            </a:endParaRPr>
          </a:p>
          <a:p>
            <a:endParaRPr lang="en-US" altLang="zh-CN" sz="2800" b="1" dirty="0" smtClean="0">
              <a:solidFill>
                <a:srgbClr val="FF0000"/>
              </a:solidFill>
            </a:endParaRPr>
          </a:p>
          <a:p>
            <a:r>
              <a:rPr lang="en-US" altLang="zh-CN" sz="2800" b="1" dirty="0" smtClean="0"/>
              <a:t>2</a:t>
            </a:r>
            <a:r>
              <a:rPr lang="zh-CN" altLang="en-US" sz="2800" b="1" dirty="0" smtClean="0"/>
              <a:t>、</a:t>
            </a:r>
            <a:r>
              <a:rPr lang="zh-CN" altLang="en-US" sz="2800" b="1" dirty="0" smtClean="0">
                <a:solidFill>
                  <a:srgbClr val="FF0000"/>
                </a:solidFill>
              </a:rPr>
              <a:t>人际关系</a:t>
            </a:r>
            <a:r>
              <a:rPr lang="zh-CN" altLang="en-US" sz="2800" b="1" dirty="0" smtClean="0"/>
              <a:t>分析：</a:t>
            </a:r>
            <a:endParaRPr lang="en-US" altLang="zh-CN" sz="2800" b="1" dirty="0" smtClean="0"/>
          </a:p>
          <a:p>
            <a:r>
              <a:rPr lang="zh-CN" altLang="en-US" sz="2800" b="1" dirty="0" smtClean="0"/>
              <a:t>将会与哪些人交往？哪些人将对自己的发展起重要作用？如何面对上下级、同事之间的竞争关系？</a:t>
            </a:r>
            <a:endParaRPr lang="zh-CN" altLang="en-US" sz="28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1.1.3 </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职业生涯规划的内容与步骤</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9" name="TextBox 18"/>
          <p:cNvSpPr txBox="1"/>
          <p:nvPr/>
        </p:nvSpPr>
        <p:spPr>
          <a:xfrm>
            <a:off x="986228" y="2447769"/>
            <a:ext cx="10496238" cy="3108543"/>
          </a:xfrm>
          <a:prstGeom prst="rect">
            <a:avLst/>
          </a:prstGeom>
          <a:noFill/>
        </p:spPr>
        <p:txBody>
          <a:bodyPr wrap="square" rtlCol="0">
            <a:spAutoFit/>
          </a:bodyPr>
          <a:lstStyle/>
          <a:p>
            <a:r>
              <a:rPr lang="zh-CN" altLang="en-US" sz="2800" b="1" dirty="0" smtClean="0"/>
              <a:t>三、制定目标步骤</a:t>
            </a:r>
            <a:endParaRPr lang="en-US" altLang="zh-CN" sz="2800" b="1" dirty="0" smtClean="0"/>
          </a:p>
          <a:p>
            <a:endParaRPr lang="en-US" altLang="zh-CN" sz="2800" b="1" dirty="0" smtClean="0"/>
          </a:p>
          <a:p>
            <a:r>
              <a:rPr lang="en-US" altLang="zh-CN" sz="2800" b="1" dirty="0" smtClean="0"/>
              <a:t>1</a:t>
            </a:r>
            <a:r>
              <a:rPr lang="zh-CN" altLang="en-US" sz="2800" b="1" dirty="0" smtClean="0"/>
              <a:t>、花时间</a:t>
            </a:r>
            <a:r>
              <a:rPr lang="zh-CN" altLang="en-US" sz="2800" b="1" dirty="0" smtClean="0">
                <a:solidFill>
                  <a:srgbClr val="FF0000"/>
                </a:solidFill>
              </a:rPr>
              <a:t>考虑</a:t>
            </a:r>
            <a:r>
              <a:rPr lang="zh-CN" altLang="en-US" sz="2800" b="1" dirty="0" smtClean="0"/>
              <a:t>清楚</a:t>
            </a:r>
            <a:endParaRPr lang="en-US" altLang="zh-CN" sz="2800" b="1" dirty="0" smtClean="0"/>
          </a:p>
          <a:p>
            <a:r>
              <a:rPr lang="en-US" altLang="zh-CN" sz="2800" b="1" dirty="0" smtClean="0"/>
              <a:t>2</a:t>
            </a:r>
            <a:r>
              <a:rPr lang="zh-CN" altLang="en-US" sz="2800" b="1" dirty="0" smtClean="0"/>
              <a:t>、用积极向上的语言，写出自己完成的目标</a:t>
            </a:r>
            <a:r>
              <a:rPr lang="zh-CN" altLang="en-US" sz="2800" b="1" dirty="0" smtClean="0">
                <a:solidFill>
                  <a:srgbClr val="FF0000"/>
                </a:solidFill>
              </a:rPr>
              <a:t>时间</a:t>
            </a:r>
            <a:endParaRPr lang="en-US" altLang="zh-CN" sz="2800" b="1" dirty="0" smtClean="0">
              <a:solidFill>
                <a:srgbClr val="FF0000"/>
              </a:solidFill>
            </a:endParaRPr>
          </a:p>
          <a:p>
            <a:r>
              <a:rPr lang="en-US" altLang="zh-CN" sz="2800" b="1" dirty="0" smtClean="0"/>
              <a:t>3</a:t>
            </a:r>
            <a:r>
              <a:rPr lang="zh-CN" altLang="en-US" sz="2800" b="1" dirty="0" smtClean="0"/>
              <a:t>、将</a:t>
            </a:r>
            <a:r>
              <a:rPr lang="zh-CN" altLang="en-US" sz="2800" b="1" dirty="0" smtClean="0">
                <a:solidFill>
                  <a:srgbClr val="FF0000"/>
                </a:solidFill>
              </a:rPr>
              <a:t>时间分割</a:t>
            </a:r>
            <a:r>
              <a:rPr lang="zh-CN" altLang="en-US" sz="2800" b="1" dirty="0" smtClean="0"/>
              <a:t>成每年、每月、每日</a:t>
            </a:r>
            <a:endParaRPr lang="en-US" altLang="zh-CN" sz="2800" b="1" dirty="0" smtClean="0"/>
          </a:p>
          <a:p>
            <a:r>
              <a:rPr lang="en-US" altLang="zh-CN" sz="2800" b="1" dirty="0" smtClean="0"/>
              <a:t>4</a:t>
            </a:r>
            <a:r>
              <a:rPr lang="zh-CN" altLang="en-US" sz="2800" b="1" dirty="0" smtClean="0"/>
              <a:t>、在你的良师益友中，找一个人</a:t>
            </a:r>
            <a:r>
              <a:rPr lang="zh-CN" altLang="en-US" sz="2800" b="1" dirty="0" smtClean="0">
                <a:solidFill>
                  <a:srgbClr val="FF0000"/>
                </a:solidFill>
              </a:rPr>
              <a:t>分享</a:t>
            </a:r>
            <a:r>
              <a:rPr lang="zh-CN" altLang="en-US" sz="2800" b="1" dirty="0" smtClean="0"/>
              <a:t>你的目标</a:t>
            </a:r>
            <a:endParaRPr lang="en-US" altLang="zh-CN" sz="2800" b="1" dirty="0" smtClean="0"/>
          </a:p>
          <a:p>
            <a:r>
              <a:rPr lang="en-US" altLang="zh-CN" sz="2800" b="1" dirty="0" smtClean="0"/>
              <a:t>5</a:t>
            </a:r>
            <a:r>
              <a:rPr lang="zh-CN" altLang="en-US" sz="2800" b="1" dirty="0" smtClean="0"/>
              <a:t>、在不断达到目标的同时，别忘了给自己一点</a:t>
            </a:r>
            <a:r>
              <a:rPr lang="zh-CN" altLang="en-US" sz="2800" b="1" dirty="0" smtClean="0">
                <a:solidFill>
                  <a:srgbClr val="FF0000"/>
                </a:solidFill>
              </a:rPr>
              <a:t>奖励</a:t>
            </a:r>
            <a:endParaRPr lang="zh-CN" altLang="en-US" sz="2800" b="1"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1.1.3 </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职业生涯规划的内容与步骤</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9" name="TextBox 18"/>
          <p:cNvSpPr txBox="1"/>
          <p:nvPr/>
        </p:nvSpPr>
        <p:spPr>
          <a:xfrm>
            <a:off x="986228" y="2447769"/>
            <a:ext cx="10496238" cy="4832092"/>
          </a:xfrm>
          <a:prstGeom prst="rect">
            <a:avLst/>
          </a:prstGeom>
          <a:noFill/>
        </p:spPr>
        <p:txBody>
          <a:bodyPr wrap="square" rtlCol="0">
            <a:spAutoFit/>
          </a:bodyPr>
          <a:lstStyle/>
          <a:p>
            <a:r>
              <a:rPr lang="zh-CN" altLang="en-US" sz="2800" b="1" dirty="0" smtClean="0"/>
              <a:t>三、制定实施方案</a:t>
            </a:r>
            <a:endParaRPr lang="en-US" altLang="zh-CN" sz="2800" b="1" dirty="0" smtClean="0"/>
          </a:p>
          <a:p>
            <a:endParaRPr lang="en-US" altLang="zh-CN" sz="2800" b="1" dirty="0" smtClean="0"/>
          </a:p>
          <a:p>
            <a:r>
              <a:rPr lang="en-US" altLang="zh-CN" sz="2800" b="1" dirty="0" smtClean="0"/>
              <a:t>1</a:t>
            </a:r>
            <a:r>
              <a:rPr lang="zh-CN" altLang="en-US" sz="2800" b="1" dirty="0" smtClean="0"/>
              <a:t>、从</a:t>
            </a:r>
            <a:r>
              <a:rPr lang="zh-CN" altLang="en-US" sz="2800" b="1" dirty="0" smtClean="0">
                <a:solidFill>
                  <a:srgbClr val="FF0000"/>
                </a:solidFill>
              </a:rPr>
              <a:t>希望、适合、能够</a:t>
            </a:r>
            <a:r>
              <a:rPr lang="zh-CN" altLang="en-US" sz="2800" b="1" dirty="0" smtClean="0"/>
              <a:t>三个方面表达自己的完成目标的方式</a:t>
            </a:r>
            <a:endParaRPr lang="en-US" altLang="zh-CN" sz="2800" b="1" dirty="0" smtClean="0"/>
          </a:p>
          <a:p>
            <a:r>
              <a:rPr lang="en-US" altLang="zh-CN" sz="2800" b="1" dirty="0" smtClean="0"/>
              <a:t>2</a:t>
            </a:r>
            <a:r>
              <a:rPr lang="zh-CN" altLang="en-US" sz="2800" b="1" dirty="0" smtClean="0"/>
              <a:t>、你需要回答得了三个问题</a:t>
            </a:r>
            <a:endParaRPr lang="en-US" altLang="zh-CN" sz="2800" b="1" dirty="0" smtClean="0"/>
          </a:p>
          <a:p>
            <a:r>
              <a:rPr lang="zh-CN" altLang="en-US" sz="2800" b="1" dirty="0" smtClean="0"/>
              <a:t>我要在未来二年、五年、十年内</a:t>
            </a:r>
            <a:r>
              <a:rPr lang="zh-CN" altLang="en-US" sz="2800" b="1" dirty="0" smtClean="0">
                <a:solidFill>
                  <a:srgbClr val="FF0000"/>
                </a:solidFill>
              </a:rPr>
              <a:t>实现哪些具体目标</a:t>
            </a:r>
            <a:endParaRPr lang="en-US" altLang="zh-CN" sz="2800" b="1" dirty="0" smtClean="0">
              <a:solidFill>
                <a:srgbClr val="FF0000"/>
              </a:solidFill>
            </a:endParaRPr>
          </a:p>
          <a:p>
            <a:r>
              <a:rPr lang="zh-CN" altLang="en-US" sz="2800" b="1" dirty="0" smtClean="0"/>
              <a:t>我要在未来二年、五年、十年内</a:t>
            </a:r>
            <a:r>
              <a:rPr lang="zh-CN" altLang="en-US" sz="2800" b="1" dirty="0" smtClean="0">
                <a:solidFill>
                  <a:srgbClr val="FF0000"/>
                </a:solidFill>
              </a:rPr>
              <a:t>获得什么学位、挣得多少钱、有什么谋生能力</a:t>
            </a:r>
            <a:endParaRPr lang="en-US" altLang="zh-CN" sz="2800" b="1" dirty="0" smtClean="0">
              <a:solidFill>
                <a:srgbClr val="FF0000"/>
              </a:solidFill>
            </a:endParaRPr>
          </a:p>
          <a:p>
            <a:r>
              <a:rPr lang="zh-CN" altLang="en-US" sz="2800" b="1" dirty="0" smtClean="0"/>
              <a:t>我要在未来二年、五年、十年内</a:t>
            </a:r>
            <a:r>
              <a:rPr lang="zh-CN" altLang="en-US" sz="2800" b="1" dirty="0" smtClean="0">
                <a:solidFill>
                  <a:srgbClr val="FF0000"/>
                </a:solidFill>
              </a:rPr>
              <a:t>有什么样的生活方式</a:t>
            </a:r>
            <a:endParaRPr lang="en-US" altLang="zh-CN" sz="2800" b="1" dirty="0" smtClean="0">
              <a:solidFill>
                <a:srgbClr val="FF0000"/>
              </a:solidFill>
            </a:endParaRPr>
          </a:p>
          <a:p>
            <a:endParaRPr lang="en-US" altLang="zh-CN" sz="2800" b="1" dirty="0" smtClean="0"/>
          </a:p>
          <a:p>
            <a:endParaRPr lang="en-US" altLang="zh-CN" sz="2800" b="1" dirty="0" smtClean="0"/>
          </a:p>
          <a:p>
            <a:endParaRPr lang="en-US" altLang="zh-CN" sz="2800" b="1"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案例：小硕找工作经历</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TextBox 14"/>
          <p:cNvSpPr txBox="1"/>
          <p:nvPr/>
        </p:nvSpPr>
        <p:spPr>
          <a:xfrm>
            <a:off x="809468" y="1943781"/>
            <a:ext cx="10433154" cy="4678204"/>
          </a:xfrm>
          <a:prstGeom prst="rect">
            <a:avLst/>
          </a:prstGeom>
          <a:noFill/>
        </p:spPr>
        <p:txBody>
          <a:bodyPr wrap="square" rtlCol="0">
            <a:spAutoFit/>
          </a:bodyPr>
          <a:lstStyle/>
          <a:p>
            <a:r>
              <a:rPr lang="en-US" altLang="zh-CN" sz="2800" dirty="0" smtClean="0"/>
              <a:t>       </a:t>
            </a:r>
            <a:r>
              <a:rPr lang="zh-CN" altLang="zh-CN" sz="2800" dirty="0" smtClean="0"/>
              <a:t>机械专业</a:t>
            </a:r>
            <a:r>
              <a:rPr lang="zh-CN" altLang="en-US" sz="2800" dirty="0" smtClean="0"/>
              <a:t>的</a:t>
            </a:r>
            <a:r>
              <a:rPr lang="zh-CN" altLang="zh-CN" sz="2800" dirty="0" smtClean="0"/>
              <a:t>小硕刚毕业。学生时代成绩中上，不突出。学生工作也没当过大官</a:t>
            </a:r>
            <a:r>
              <a:rPr lang="zh-CN" altLang="en-US" sz="2800" dirty="0" smtClean="0"/>
              <a:t>。</a:t>
            </a:r>
            <a:r>
              <a:rPr lang="zh-CN" altLang="zh-CN" sz="2800" b="1" dirty="0" smtClean="0">
                <a:solidFill>
                  <a:srgbClr val="FF0000"/>
                </a:solidFill>
              </a:rPr>
              <a:t>优势是实践比较多</a:t>
            </a:r>
            <a:r>
              <a:rPr lang="zh-CN" altLang="zh-CN" sz="2800" dirty="0" smtClean="0"/>
              <a:t>，虽然没有正式工作过，</a:t>
            </a:r>
            <a:r>
              <a:rPr lang="zh-CN" altLang="zh-CN" sz="2800" b="1" dirty="0" smtClean="0">
                <a:solidFill>
                  <a:srgbClr val="FF0000"/>
                </a:solidFill>
              </a:rPr>
              <a:t>本科时期每个寒暑假</a:t>
            </a:r>
            <a:r>
              <a:rPr lang="zh-CN" altLang="zh-CN" sz="2800" dirty="0" smtClean="0"/>
              <a:t>都会找些公司去实习，</a:t>
            </a:r>
            <a:r>
              <a:rPr lang="zh-CN" altLang="zh-CN" sz="2800" b="1" dirty="0" smtClean="0">
                <a:solidFill>
                  <a:srgbClr val="FF0000"/>
                </a:solidFill>
              </a:rPr>
              <a:t>不管与专业是否相关</a:t>
            </a:r>
            <a:r>
              <a:rPr lang="zh-CN" altLang="zh-CN" sz="2800" dirty="0" smtClean="0"/>
              <a:t>，有的自己贴车费和餐费的也去。研究生时期，做了点和专业相关的小生意，机械零部件的采购和销售类的。</a:t>
            </a:r>
            <a:endParaRPr lang="zh-CN" altLang="zh-CN" sz="2800" dirty="0" smtClean="0"/>
          </a:p>
          <a:p>
            <a:r>
              <a:rPr lang="en-US" altLang="zh-CN" sz="2800" dirty="0" smtClean="0"/>
              <a:t>       </a:t>
            </a:r>
            <a:r>
              <a:rPr lang="zh-CN" altLang="zh-CN" sz="2800" dirty="0" smtClean="0"/>
              <a:t>很多同学会问我为什么不自己创业，我想说的是，研究生期间赚了点，有运气成分，而且是风险小的行业，做少没有压力，做多就多花时间也精力，但是前景看不到，说不定哪天就一文不赚了。</a:t>
            </a:r>
            <a:r>
              <a:rPr lang="zh-CN" altLang="zh-CN" sz="2800" b="1" dirty="0" smtClean="0">
                <a:solidFill>
                  <a:srgbClr val="FF0000"/>
                </a:solidFill>
              </a:rPr>
              <a:t>创业一直是我的梦想</a:t>
            </a:r>
            <a:r>
              <a:rPr lang="zh-CN" altLang="zh-CN" sz="2800" dirty="0" smtClean="0"/>
              <a:t>，但现在时机未成熟，也缺乏能力，先打工再说。</a:t>
            </a:r>
            <a:endParaRPr lang="zh-CN" altLang="zh-CN" sz="2800" dirty="0" smtClean="0"/>
          </a:p>
          <a:p>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案例：小硕找工作经历</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TextBox 14"/>
          <p:cNvSpPr txBox="1"/>
          <p:nvPr/>
        </p:nvSpPr>
        <p:spPr>
          <a:xfrm>
            <a:off x="869429" y="2048712"/>
            <a:ext cx="10433154" cy="4401205"/>
          </a:xfrm>
          <a:prstGeom prst="rect">
            <a:avLst/>
          </a:prstGeom>
          <a:noFill/>
        </p:spPr>
        <p:txBody>
          <a:bodyPr wrap="square" rtlCol="0">
            <a:spAutoFit/>
          </a:bodyPr>
          <a:lstStyle/>
          <a:p>
            <a:r>
              <a:rPr lang="en-US" altLang="zh-CN" sz="2800" dirty="0" smtClean="0"/>
              <a:t>       </a:t>
            </a:r>
            <a:r>
              <a:rPr lang="zh-CN" altLang="zh-CN" sz="2800" dirty="0" smtClean="0"/>
              <a:t>我感觉</a:t>
            </a:r>
            <a:r>
              <a:rPr lang="zh-CN" altLang="zh-CN" sz="2800" b="1" dirty="0" smtClean="0">
                <a:solidFill>
                  <a:srgbClr val="FF0000"/>
                </a:solidFill>
              </a:rPr>
              <a:t>读研还是值得</a:t>
            </a:r>
            <a:r>
              <a:rPr lang="zh-CN" altLang="zh-CN" sz="2800" dirty="0" smtClean="0"/>
              <a:t>的，一、公费（有奖学金）；二、随便做些兼职，生活费肯定不愁，不会用想家里要钱；三、可以结识一大帮将来可能会牛逼的同学；四、等我有了儿子，臭小子会骄傲得说“我老子也是研究生！”。</a:t>
            </a:r>
            <a:r>
              <a:rPr lang="en-US" altLang="zh-CN" sz="2800" dirty="0" smtClean="0"/>
              <a:t>       </a:t>
            </a:r>
            <a:br>
              <a:rPr lang="en-US" altLang="zh-CN" sz="2800" dirty="0" smtClean="0"/>
            </a:br>
            <a:r>
              <a:rPr lang="en-US" altLang="zh-CN" sz="2800" dirty="0" smtClean="0"/>
              <a:t>      </a:t>
            </a:r>
            <a:r>
              <a:rPr lang="zh-CN" altLang="zh-CN" sz="2800" dirty="0" smtClean="0"/>
              <a:t>去年找到了一个适合自己的工作，</a:t>
            </a:r>
            <a:r>
              <a:rPr lang="zh-CN" altLang="zh-CN" sz="2800" b="1" dirty="0" smtClean="0">
                <a:solidFill>
                  <a:srgbClr val="FF0000"/>
                </a:solidFill>
              </a:rPr>
              <a:t>工资不是很高，适合自己的就好。</a:t>
            </a:r>
            <a:r>
              <a:rPr lang="zh-CN" altLang="zh-CN" sz="2800" dirty="0" smtClean="0"/>
              <a:t>我们寝室四人人均年薪</a:t>
            </a:r>
            <a:r>
              <a:rPr lang="en-US" altLang="zh-CN" sz="2800" dirty="0" smtClean="0"/>
              <a:t>8</a:t>
            </a:r>
            <a:r>
              <a:rPr lang="zh-CN" altLang="zh-CN" sz="2800" dirty="0" smtClean="0"/>
              <a:t>万左右。这要比我收到研究生录取通知书时的期望要高很多了。经过两个月的奔波，对找工作的经历有了一点点体会，说说我个人的找工作经历。</a:t>
            </a:r>
            <a:r>
              <a:rPr lang="zh-CN" altLang="zh-CN" sz="2800" b="1" dirty="0" smtClean="0"/>
              <a:t>两个月时间里我拿到了</a:t>
            </a:r>
            <a:r>
              <a:rPr lang="en-US" altLang="zh-CN" sz="2800" b="1" dirty="0" smtClean="0"/>
              <a:t>6</a:t>
            </a:r>
            <a:r>
              <a:rPr lang="zh-CN" altLang="zh-CN" sz="2800" b="1" dirty="0" smtClean="0"/>
              <a:t>个年薪</a:t>
            </a:r>
            <a:r>
              <a:rPr lang="en-US" altLang="zh-CN" sz="2800" b="1" dirty="0" smtClean="0"/>
              <a:t>5</a:t>
            </a:r>
            <a:r>
              <a:rPr lang="zh-CN" altLang="zh-CN" sz="2800" b="1" dirty="0" smtClean="0"/>
              <a:t>万以上的</a:t>
            </a:r>
            <a:r>
              <a:rPr lang="en-US" altLang="zh-CN" sz="2800" b="1" dirty="0" smtClean="0"/>
              <a:t>offer</a:t>
            </a:r>
            <a:r>
              <a:rPr lang="zh-CN" altLang="zh-CN" sz="2800" dirty="0" smtClean="0"/>
              <a:t>。 </a:t>
            </a:r>
            <a:br>
              <a:rPr lang="en-US" altLang="zh-CN" sz="2800" dirty="0" smtClean="0"/>
            </a:br>
            <a:r>
              <a:rPr lang="en-US" altLang="zh-CN" sz="2800" dirty="0" smtClean="0"/>
              <a:t>   </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案例：小硕找工作经历</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TextBox 14"/>
          <p:cNvSpPr txBox="1"/>
          <p:nvPr/>
        </p:nvSpPr>
        <p:spPr>
          <a:xfrm>
            <a:off x="734517" y="1853840"/>
            <a:ext cx="10433154" cy="3970318"/>
          </a:xfrm>
          <a:prstGeom prst="rect">
            <a:avLst/>
          </a:prstGeom>
          <a:noFill/>
        </p:spPr>
        <p:txBody>
          <a:bodyPr wrap="square" rtlCol="0">
            <a:spAutoFit/>
          </a:bodyPr>
          <a:lstStyle/>
          <a:p>
            <a:r>
              <a:rPr lang="zh-CN" altLang="zh-CN" sz="2800" b="1" dirty="0" smtClean="0">
                <a:solidFill>
                  <a:srgbClr val="FF0000"/>
                </a:solidFill>
              </a:rPr>
              <a:t>万向集团</a:t>
            </a:r>
            <a:br>
              <a:rPr lang="en-US" altLang="zh-CN" sz="2800" dirty="0" smtClean="0"/>
            </a:br>
            <a:r>
              <a:rPr lang="en-US" altLang="zh-CN" sz="2800" dirty="0" smtClean="0"/>
              <a:t>       </a:t>
            </a:r>
            <a:r>
              <a:rPr lang="zh-CN" altLang="zh-CN" sz="2800" dirty="0" smtClean="0"/>
              <a:t>这是投出第一份简历，万向来我们学校开宣讲会。</a:t>
            </a:r>
            <a:r>
              <a:rPr lang="en-US" altLang="zh-CN" sz="2800" dirty="0" smtClean="0"/>
              <a:t>200</a:t>
            </a:r>
            <a:r>
              <a:rPr lang="zh-CN" altLang="zh-CN" sz="2800" dirty="0" smtClean="0"/>
              <a:t>多人的大教室，挤满了人，</a:t>
            </a:r>
            <a:r>
              <a:rPr lang="en-US" altLang="zh-CN" sz="2800" dirty="0" smtClean="0"/>
              <a:t>ppt</a:t>
            </a:r>
            <a:r>
              <a:rPr lang="zh-CN" altLang="zh-CN" sz="2800" dirty="0" smtClean="0"/>
              <a:t>上开出</a:t>
            </a:r>
            <a:r>
              <a:rPr lang="en-US" altLang="zh-CN" sz="2800" dirty="0" smtClean="0"/>
              <a:t>55000</a:t>
            </a:r>
            <a:r>
              <a:rPr lang="zh-CN" altLang="zh-CN" sz="2800" dirty="0" smtClean="0"/>
              <a:t>的年薪，还有三室一厅的免费住宿。宣讲会当天就筛选简历，并进行一面，</a:t>
            </a:r>
            <a:r>
              <a:rPr lang="zh-CN" altLang="zh-CN" sz="2800" b="1" dirty="0" smtClean="0"/>
              <a:t>做个一分钟自我介绍</a:t>
            </a:r>
            <a:r>
              <a:rPr lang="zh-CN" altLang="zh-CN" sz="2800" dirty="0" smtClean="0"/>
              <a:t>，随便问几个问题。主要看看第一印象。</a:t>
            </a:r>
            <a:br>
              <a:rPr lang="en-US" altLang="zh-CN" sz="2800" dirty="0" smtClean="0"/>
            </a:br>
            <a:r>
              <a:rPr lang="en-US" altLang="zh-CN" sz="2800" dirty="0" smtClean="0"/>
              <a:t>       </a:t>
            </a:r>
            <a:r>
              <a:rPr lang="zh-CN" altLang="zh-CN" sz="2800" dirty="0" smtClean="0"/>
              <a:t>几天后</a:t>
            </a:r>
            <a:r>
              <a:rPr lang="en-US" altLang="zh-CN" sz="2800" dirty="0" smtClean="0"/>
              <a:t>200</a:t>
            </a:r>
            <a:r>
              <a:rPr lang="zh-CN" altLang="zh-CN" sz="2800" dirty="0" smtClean="0"/>
              <a:t>多份简历就剩下</a:t>
            </a:r>
            <a:r>
              <a:rPr lang="en-US" altLang="zh-CN" sz="2800" dirty="0" smtClean="0"/>
              <a:t>40</a:t>
            </a:r>
            <a:r>
              <a:rPr lang="zh-CN" altLang="zh-CN" sz="2800" dirty="0" smtClean="0"/>
              <a:t>多人去参加二面了，说实话，万向的工作不是很给力，聊天中很多同学的心理价位在</a:t>
            </a:r>
            <a:r>
              <a:rPr lang="en-US" altLang="zh-CN" sz="2800" dirty="0" smtClean="0"/>
              <a:t>7</a:t>
            </a:r>
            <a:r>
              <a:rPr lang="zh-CN" altLang="zh-CN" sz="2800" dirty="0" smtClean="0"/>
              <a:t>万以上。面试程序很多，</a:t>
            </a:r>
            <a:r>
              <a:rPr lang="zh-CN" altLang="zh-CN" sz="2800" b="1" dirty="0" smtClean="0"/>
              <a:t>如果要涨面试经验，</a:t>
            </a:r>
            <a:r>
              <a:rPr lang="zh-CN" altLang="zh-CN" sz="2800" dirty="0" smtClean="0"/>
              <a:t>万向面试还真是能学到很多东西。</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案例：小硕找工作经历</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TextBox 14"/>
          <p:cNvSpPr txBox="1"/>
          <p:nvPr/>
        </p:nvSpPr>
        <p:spPr>
          <a:xfrm>
            <a:off x="734517" y="1853840"/>
            <a:ext cx="10433154" cy="923330"/>
          </a:xfrm>
          <a:prstGeom prst="rect">
            <a:avLst/>
          </a:prstGeom>
          <a:noFill/>
        </p:spPr>
        <p:txBody>
          <a:bodyPr wrap="square" rtlCol="0">
            <a:spAutoFit/>
          </a:bodyPr>
          <a:lstStyle/>
          <a:p>
            <a:br>
              <a:rPr lang="en-US" altLang="zh-CN" dirty="0" smtClean="0"/>
            </a:br>
            <a:endParaRPr lang="zh-CN" altLang="en-US" dirty="0" smtClean="0"/>
          </a:p>
          <a:p>
            <a:endParaRPr lang="zh-CN" altLang="en-US" dirty="0"/>
          </a:p>
        </p:txBody>
      </p:sp>
      <p:sp>
        <p:nvSpPr>
          <p:cNvPr id="17" name="矩形 16"/>
          <p:cNvSpPr/>
          <p:nvPr/>
        </p:nvSpPr>
        <p:spPr>
          <a:xfrm>
            <a:off x="784485" y="1803604"/>
            <a:ext cx="10263266" cy="4647426"/>
          </a:xfrm>
          <a:prstGeom prst="rect">
            <a:avLst/>
          </a:prstGeom>
        </p:spPr>
        <p:txBody>
          <a:bodyPr wrap="square">
            <a:spAutoFit/>
          </a:bodyPr>
          <a:lstStyle/>
          <a:p>
            <a:r>
              <a:rPr lang="en-US" altLang="zh-CN" sz="2800" b="1" dirty="0" smtClean="0"/>
              <a:t>       </a:t>
            </a:r>
            <a:r>
              <a:rPr lang="zh-CN" altLang="zh-CN" sz="2800" b="1" dirty="0" smtClean="0"/>
              <a:t>二面分公司高管群面、三面综合面试</a:t>
            </a:r>
            <a:r>
              <a:rPr lang="zh-CN" altLang="zh-CN" sz="2800" dirty="0" smtClean="0"/>
              <a:t>（对着摄像机两分钟自我介绍，两分钟对某个热点问题说看法，两分钟职场矛盾分析）、</a:t>
            </a:r>
            <a:r>
              <a:rPr lang="zh-CN" altLang="zh-CN" sz="2800" b="1" dirty="0" smtClean="0"/>
              <a:t>四面英语面试</a:t>
            </a:r>
            <a:r>
              <a:rPr lang="zh-CN" altLang="zh-CN" sz="2800" dirty="0" smtClean="0"/>
              <a:t>（一分钟自我介绍，随机问题说一分钟，都是很常规的问题，机械学院的英语口语一般不是很好）、</a:t>
            </a:r>
            <a:r>
              <a:rPr lang="zh-CN" altLang="zh-CN" sz="2800" b="1" dirty="0" smtClean="0"/>
              <a:t>五面心理测试</a:t>
            </a:r>
            <a:r>
              <a:rPr lang="zh-CN" altLang="zh-CN" sz="2800" dirty="0" smtClean="0"/>
              <a:t>（自画肖像画，七八十个心理选择题）、</a:t>
            </a:r>
            <a:r>
              <a:rPr lang="zh-CN" altLang="zh-CN" sz="2800" b="1" dirty="0" smtClean="0"/>
              <a:t>六面总公司人力总监面试、七面是第二天又是一个人力牛人的面试，最后体检。</a:t>
            </a:r>
            <a:r>
              <a:rPr lang="zh-CN" altLang="zh-CN" sz="2800" dirty="0" smtClean="0"/>
              <a:t>面了两天，很折腾人。我们第一批去了</a:t>
            </a:r>
            <a:r>
              <a:rPr lang="en-US" altLang="zh-CN" sz="2800" dirty="0" smtClean="0"/>
              <a:t>40</a:t>
            </a:r>
            <a:r>
              <a:rPr lang="zh-CN" altLang="zh-CN" sz="2800" dirty="0" smtClean="0"/>
              <a:t>几个人，最终机械学院就</a:t>
            </a:r>
            <a:r>
              <a:rPr lang="en-US" altLang="zh-CN" sz="2800" dirty="0" smtClean="0"/>
              <a:t>5</a:t>
            </a:r>
            <a:r>
              <a:rPr lang="zh-CN" altLang="zh-CN" sz="2800" dirty="0" smtClean="0"/>
              <a:t>位同学拿到了</a:t>
            </a:r>
            <a:r>
              <a:rPr lang="en-US" altLang="zh-CN" sz="2800" dirty="0" smtClean="0"/>
              <a:t>offer</a:t>
            </a:r>
            <a:r>
              <a:rPr lang="zh-CN" altLang="zh-CN" sz="2800" dirty="0" smtClean="0"/>
              <a:t>。（第二批是隔了一周去的）。</a:t>
            </a:r>
            <a:br>
              <a:rPr lang="en-US" altLang="zh-CN" dirty="0" smtClean="0"/>
            </a:br>
            <a:br>
              <a:rPr lang="en-US" altLang="zh-CN" dirty="0" smtClean="0"/>
            </a:br>
            <a:br>
              <a:rPr lang="en-US" altLang="zh-CN" dirty="0" smtClean="0"/>
            </a:br>
            <a:endParaRPr lang="zh-CN" altLang="en-US" dirty="0" smtClean="0"/>
          </a:p>
          <a:p>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案例：小硕找工作经历</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TextBox 14"/>
          <p:cNvSpPr txBox="1"/>
          <p:nvPr/>
        </p:nvSpPr>
        <p:spPr>
          <a:xfrm>
            <a:off x="734517" y="1853840"/>
            <a:ext cx="10433154" cy="923330"/>
          </a:xfrm>
          <a:prstGeom prst="rect">
            <a:avLst/>
          </a:prstGeom>
          <a:noFill/>
        </p:spPr>
        <p:txBody>
          <a:bodyPr wrap="square" rtlCol="0">
            <a:spAutoFit/>
          </a:bodyPr>
          <a:lstStyle/>
          <a:p>
            <a:br>
              <a:rPr lang="en-US" altLang="zh-CN" dirty="0" smtClean="0"/>
            </a:br>
            <a:endParaRPr lang="zh-CN" altLang="en-US" dirty="0" smtClean="0"/>
          </a:p>
          <a:p>
            <a:endParaRPr lang="zh-CN" altLang="en-US" dirty="0"/>
          </a:p>
        </p:txBody>
      </p:sp>
      <p:sp>
        <p:nvSpPr>
          <p:cNvPr id="17" name="TextBox 16"/>
          <p:cNvSpPr txBox="1"/>
          <p:nvPr/>
        </p:nvSpPr>
        <p:spPr>
          <a:xfrm>
            <a:off x="721895" y="1828800"/>
            <a:ext cx="10491537" cy="4678204"/>
          </a:xfrm>
          <a:prstGeom prst="rect">
            <a:avLst/>
          </a:prstGeom>
          <a:noFill/>
        </p:spPr>
        <p:txBody>
          <a:bodyPr wrap="square" rtlCol="0">
            <a:spAutoFit/>
          </a:bodyPr>
          <a:lstStyle/>
          <a:p>
            <a:r>
              <a:rPr lang="zh-CN" altLang="zh-CN" sz="2800" b="1" dirty="0" smtClean="0">
                <a:solidFill>
                  <a:srgbClr val="FF0000"/>
                </a:solidFill>
              </a:rPr>
              <a:t>宁波东方机械设备进出口有限公司</a:t>
            </a:r>
            <a:endParaRPr lang="zh-CN" altLang="zh-CN" sz="2800" dirty="0" smtClean="0">
              <a:solidFill>
                <a:srgbClr val="FF0000"/>
              </a:solidFill>
            </a:endParaRPr>
          </a:p>
          <a:p>
            <a:r>
              <a:rPr lang="en-US" altLang="zh-CN" sz="2800" dirty="0" smtClean="0"/>
              <a:t>       </a:t>
            </a:r>
            <a:r>
              <a:rPr lang="zh-CN" altLang="zh-CN" sz="2800" dirty="0" smtClean="0"/>
              <a:t>我报的是业务员，在我们学校的招聘会上投的，想投这个岗位的原因有以下几点：</a:t>
            </a:r>
            <a:r>
              <a:rPr lang="zh-CN" altLang="zh-CN" sz="2800" b="1" dirty="0" smtClean="0">
                <a:solidFill>
                  <a:srgbClr val="FF0000"/>
                </a:solidFill>
              </a:rPr>
              <a:t>一、在家乡宁波；二、工作性质比较喜欢</a:t>
            </a:r>
            <a:r>
              <a:rPr lang="zh-CN" altLang="zh-CN" sz="2800" dirty="0" smtClean="0"/>
              <a:t>，和本专业机械相关的贸易类。</a:t>
            </a:r>
            <a:br>
              <a:rPr lang="en-US" altLang="zh-CN" sz="2800" dirty="0" smtClean="0"/>
            </a:br>
            <a:r>
              <a:rPr lang="en-US" altLang="zh-CN" sz="2800" dirty="0" smtClean="0"/>
              <a:t>       </a:t>
            </a:r>
            <a:r>
              <a:rPr lang="zh-CN" altLang="zh-CN" sz="2800" dirty="0" smtClean="0"/>
              <a:t>招聘会上投出简历的时候，接收的是公司老总，和他聊了也有十来分钟，</a:t>
            </a:r>
            <a:r>
              <a:rPr lang="zh-CN" altLang="zh-CN" sz="2800" b="1" dirty="0" smtClean="0"/>
              <a:t>自我介绍时强调了自己兼职做过销售和采购。</a:t>
            </a:r>
            <a:r>
              <a:rPr lang="zh-CN" altLang="zh-CN" sz="2800" dirty="0" smtClean="0"/>
              <a:t>他问了我几个问题后，他问我有什么问题，我问“公司的广告主要有哪些途径”，“售后是谁管，业务员自己跟踪还是有专门的售后服务员”等等。和他聊天中我的几个关于销售的观点他还是很认同的。</a:t>
            </a:r>
            <a:br>
              <a:rPr lang="en-US" altLang="zh-CN" dirty="0" smtClean="0"/>
            </a:b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案例：小硕找工作经历</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TextBox 14"/>
          <p:cNvSpPr txBox="1"/>
          <p:nvPr/>
        </p:nvSpPr>
        <p:spPr>
          <a:xfrm>
            <a:off x="734517" y="1853840"/>
            <a:ext cx="10433154" cy="923330"/>
          </a:xfrm>
          <a:prstGeom prst="rect">
            <a:avLst/>
          </a:prstGeom>
          <a:noFill/>
        </p:spPr>
        <p:txBody>
          <a:bodyPr wrap="square" rtlCol="0">
            <a:spAutoFit/>
          </a:bodyPr>
          <a:lstStyle/>
          <a:p>
            <a:br>
              <a:rPr lang="en-US" altLang="zh-CN" dirty="0" smtClean="0"/>
            </a:br>
            <a:endParaRPr lang="zh-CN" altLang="en-US" dirty="0" smtClean="0"/>
          </a:p>
          <a:p>
            <a:endParaRPr lang="zh-CN" altLang="en-US" dirty="0"/>
          </a:p>
        </p:txBody>
      </p:sp>
      <p:sp>
        <p:nvSpPr>
          <p:cNvPr id="17" name="TextBox 16"/>
          <p:cNvSpPr txBox="1"/>
          <p:nvPr/>
        </p:nvSpPr>
        <p:spPr>
          <a:xfrm>
            <a:off x="753979" y="2005263"/>
            <a:ext cx="10395284" cy="4678204"/>
          </a:xfrm>
          <a:prstGeom prst="rect">
            <a:avLst/>
          </a:prstGeom>
          <a:noFill/>
        </p:spPr>
        <p:txBody>
          <a:bodyPr wrap="square" rtlCol="0">
            <a:spAutoFit/>
          </a:bodyPr>
          <a:lstStyle/>
          <a:p>
            <a:r>
              <a:rPr lang="en-US" altLang="zh-CN" sz="2800" dirty="0" smtClean="0"/>
              <a:t>      </a:t>
            </a:r>
            <a:r>
              <a:rPr lang="zh-CN" altLang="zh-CN" sz="2800" dirty="0" smtClean="0"/>
              <a:t>后来人事打电话给我让我去宁波公司了解下。</a:t>
            </a:r>
            <a:r>
              <a:rPr lang="zh-CN" altLang="en-US" sz="2800" dirty="0" smtClean="0"/>
              <a:t>条件很不错，</a:t>
            </a:r>
            <a:r>
              <a:rPr lang="zh-CN" altLang="zh-CN" sz="2800" dirty="0" smtClean="0"/>
              <a:t>让我心动了一番。如果不是最后找到的这份工作，我也许就会去这里上班了，</a:t>
            </a:r>
            <a:r>
              <a:rPr lang="zh-CN" altLang="zh-CN" sz="2800" b="1" dirty="0" smtClean="0">
                <a:solidFill>
                  <a:srgbClr val="FF0000"/>
                </a:solidFill>
              </a:rPr>
              <a:t>我比较向往自由的工作，有业务的时候身心投入，其他时候自己支配</a:t>
            </a:r>
            <a:r>
              <a:rPr lang="zh-CN" altLang="zh-CN" sz="2800" dirty="0" smtClean="0">
                <a:solidFill>
                  <a:srgbClr val="FF0000"/>
                </a:solidFill>
              </a:rPr>
              <a:t>，</a:t>
            </a:r>
            <a:r>
              <a:rPr lang="zh-CN" altLang="zh-CN" sz="2800" dirty="0" smtClean="0"/>
              <a:t>请假都不用请，就可以去做自己的事情。</a:t>
            </a:r>
            <a:endParaRPr lang="en-US" altLang="zh-CN" sz="2800" dirty="0" smtClean="0"/>
          </a:p>
          <a:p>
            <a:endParaRPr lang="en-US" altLang="zh-CN" sz="2800" dirty="0" smtClean="0"/>
          </a:p>
          <a:p>
            <a:r>
              <a:rPr lang="zh-CN" altLang="en-US" sz="2800" dirty="0" smtClean="0"/>
              <a:t>最后一份工作</a:t>
            </a:r>
            <a:endParaRPr lang="en-US" altLang="zh-CN" sz="2800" dirty="0" smtClean="0"/>
          </a:p>
          <a:p>
            <a:r>
              <a:rPr lang="en-US" altLang="zh-CN" sz="2800" dirty="0" smtClean="0"/>
              <a:t>       </a:t>
            </a:r>
            <a:r>
              <a:rPr lang="zh-CN" altLang="zh-CN" sz="2800" dirty="0" smtClean="0"/>
              <a:t>鉴于一点点小隐私，工作单位就不写出来啦。嘿嘿。</a:t>
            </a:r>
            <a:r>
              <a:rPr lang="zh-CN" altLang="zh-CN" sz="2800" b="1" dirty="0" smtClean="0"/>
              <a:t>最后一份工作性质是检测类的，待遇还行，比较稳定。</a:t>
            </a:r>
            <a:r>
              <a:rPr lang="zh-CN" altLang="zh-CN" sz="2800" dirty="0" smtClean="0"/>
              <a:t>能去外面跑跑，不用老是在办公司呆着，</a:t>
            </a:r>
            <a:r>
              <a:rPr lang="zh-CN" altLang="zh-CN" sz="2800" b="1" dirty="0" smtClean="0">
                <a:solidFill>
                  <a:srgbClr val="FF0000"/>
                </a:solidFill>
              </a:rPr>
              <a:t>最主要的两点是能回到宁波，还有比较多的空余时间</a:t>
            </a:r>
            <a:r>
              <a:rPr lang="zh-CN" altLang="zh-CN" sz="2800" dirty="0" smtClean="0">
                <a:solidFill>
                  <a:srgbClr val="FF0000"/>
                </a:solidFill>
              </a:rPr>
              <a:t>，晚上可以继续兼职。</a:t>
            </a:r>
            <a:br>
              <a:rPr lang="en-US" altLang="zh-CN" dirty="0" smtClean="0"/>
            </a:b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案例：小硕找工作经历</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TextBox 14"/>
          <p:cNvSpPr txBox="1"/>
          <p:nvPr/>
        </p:nvSpPr>
        <p:spPr>
          <a:xfrm>
            <a:off x="734517" y="1853840"/>
            <a:ext cx="10433154" cy="923330"/>
          </a:xfrm>
          <a:prstGeom prst="rect">
            <a:avLst/>
          </a:prstGeom>
          <a:noFill/>
        </p:spPr>
        <p:txBody>
          <a:bodyPr wrap="square" rtlCol="0">
            <a:spAutoFit/>
          </a:bodyPr>
          <a:lstStyle/>
          <a:p>
            <a:br>
              <a:rPr lang="en-US" altLang="zh-CN" dirty="0" smtClean="0"/>
            </a:br>
            <a:endParaRPr lang="zh-CN" altLang="en-US" dirty="0" smtClean="0"/>
          </a:p>
          <a:p>
            <a:endParaRPr lang="zh-CN" altLang="en-US" dirty="0"/>
          </a:p>
        </p:txBody>
      </p:sp>
      <p:sp>
        <p:nvSpPr>
          <p:cNvPr id="17" name="TextBox 16"/>
          <p:cNvSpPr txBox="1"/>
          <p:nvPr/>
        </p:nvSpPr>
        <p:spPr>
          <a:xfrm>
            <a:off x="850231" y="1892969"/>
            <a:ext cx="10058400" cy="4678204"/>
          </a:xfrm>
          <a:prstGeom prst="rect">
            <a:avLst/>
          </a:prstGeom>
          <a:noFill/>
        </p:spPr>
        <p:txBody>
          <a:bodyPr wrap="square" rtlCol="0">
            <a:spAutoFit/>
          </a:bodyPr>
          <a:lstStyle/>
          <a:p>
            <a:r>
              <a:rPr lang="zh-CN" altLang="zh-CN" sz="2800" b="1" dirty="0" smtClean="0"/>
              <a:t>下面说说几家公司我失败的经历</a:t>
            </a:r>
            <a:endParaRPr lang="zh-CN" altLang="zh-CN" sz="2800" dirty="0" smtClean="0"/>
          </a:p>
          <a:p>
            <a:r>
              <a:rPr lang="en-US" altLang="zh-CN" sz="2800" b="1" dirty="0" smtClean="0"/>
              <a:t>        </a:t>
            </a:r>
            <a:r>
              <a:rPr lang="zh-CN" altLang="zh-CN" sz="2800" b="1" dirty="0" smtClean="0"/>
              <a:t>金田铜业</a:t>
            </a:r>
            <a:r>
              <a:rPr lang="zh-CN" altLang="zh-CN" sz="2800" dirty="0" smtClean="0"/>
              <a:t>，虽然我进了估计也不会去，工资</a:t>
            </a:r>
            <a:r>
              <a:rPr lang="en-US" altLang="zh-CN" sz="2800" dirty="0" smtClean="0"/>
              <a:t>3500</a:t>
            </a:r>
            <a:r>
              <a:rPr lang="zh-CN" altLang="zh-CN" sz="2800" dirty="0" smtClean="0"/>
              <a:t>每月提供住宿，去投的原因是因为它</a:t>
            </a:r>
            <a:r>
              <a:rPr lang="zh-CN" altLang="zh-CN" sz="2800" b="1" dirty="0" smtClean="0"/>
              <a:t>在宁波</a:t>
            </a:r>
            <a:r>
              <a:rPr lang="zh-CN" altLang="zh-CN" sz="2800" dirty="0" smtClean="0"/>
              <a:t>。但是面试确确实实把我打击了，</a:t>
            </a:r>
            <a:r>
              <a:rPr lang="en-US" altLang="zh-CN" sz="2800" dirty="0" smtClean="0"/>
              <a:t>200</a:t>
            </a:r>
            <a:r>
              <a:rPr lang="zh-CN" altLang="zh-CN" sz="2800" dirty="0" smtClean="0"/>
              <a:t>多人的笔试，招</a:t>
            </a:r>
            <a:r>
              <a:rPr lang="en-US" altLang="zh-CN" sz="2800" dirty="0" smtClean="0"/>
              <a:t>40</a:t>
            </a:r>
            <a:r>
              <a:rPr lang="zh-CN" altLang="zh-CN" sz="2800" dirty="0" smtClean="0"/>
              <a:t>人，</a:t>
            </a:r>
            <a:r>
              <a:rPr lang="zh-CN" altLang="zh-CN" sz="2800" b="1" dirty="0" smtClean="0"/>
              <a:t>笔试做的是公务员的题目</a:t>
            </a:r>
            <a:r>
              <a:rPr lang="zh-CN" altLang="zh-CN" sz="2800" dirty="0" smtClean="0"/>
              <a:t>，直接被秒杀。</a:t>
            </a:r>
            <a:br>
              <a:rPr lang="en-US" altLang="zh-CN" sz="2800" dirty="0" smtClean="0"/>
            </a:br>
            <a:br>
              <a:rPr lang="en-US" altLang="zh-CN" sz="2800" dirty="0" smtClean="0"/>
            </a:br>
            <a:r>
              <a:rPr lang="zh-CN" altLang="zh-CN" sz="2800" b="1" dirty="0" smtClean="0"/>
              <a:t>海康威视，</a:t>
            </a:r>
            <a:r>
              <a:rPr lang="zh-CN" altLang="zh-CN" sz="2800" dirty="0" smtClean="0"/>
              <a:t>笔试被秒杀，报的机械设计岗位。机械类能考的题目都考了。年薪十一万，公司成长又很快，竞争很激烈。</a:t>
            </a:r>
            <a:br>
              <a:rPr lang="en-US" altLang="zh-CN" sz="2800" dirty="0" smtClean="0"/>
            </a:br>
            <a:br>
              <a:rPr lang="en-US" altLang="zh-CN" sz="2800" dirty="0" smtClean="0"/>
            </a:br>
            <a:r>
              <a:rPr lang="zh-CN" altLang="zh-CN" sz="2800" b="1" dirty="0" smtClean="0"/>
              <a:t>法国液化空气，</a:t>
            </a:r>
            <a:r>
              <a:rPr lang="zh-CN" altLang="zh-CN" sz="2800" dirty="0" smtClean="0"/>
              <a:t>笔试被秒杀。</a:t>
            </a:r>
            <a:r>
              <a:rPr lang="en-US" altLang="zh-CN" sz="2800" dirty="0" smtClean="0"/>
              <a:t>  </a:t>
            </a:r>
            <a:r>
              <a:rPr lang="zh-CN" altLang="zh-CN" sz="2800" b="1" dirty="0" smtClean="0"/>
              <a:t>杭汽轮，</a:t>
            </a:r>
            <a:r>
              <a:rPr lang="zh-CN" altLang="zh-CN" sz="2800" dirty="0" smtClean="0"/>
              <a:t>面试第一轮就杀了。</a:t>
            </a:r>
            <a:endParaRPr lang="zh-CN" altLang="zh-CN" sz="2800" dirty="0" smtClean="0"/>
          </a:p>
          <a:p>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83791" y="2506148"/>
            <a:ext cx="7152506" cy="2647201"/>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1307" y="3066533"/>
            <a:ext cx="5270168" cy="2086816"/>
          </a:xfrm>
          <a:prstGeom prst="rect">
            <a:avLst/>
          </a:prstGeom>
        </p:spPr>
      </p:pic>
      <p:grpSp>
        <p:nvGrpSpPr>
          <p:cNvPr id="25" name="组合 3"/>
          <p:cNvGrpSpPr/>
          <p:nvPr/>
        </p:nvGrpSpPr>
        <p:grpSpPr bwMode="auto">
          <a:xfrm>
            <a:off x="624437" y="1442533"/>
            <a:ext cx="10956925" cy="503237"/>
            <a:chOff x="0" y="133459"/>
            <a:chExt cx="9144000" cy="419485"/>
          </a:xfrm>
        </p:grpSpPr>
        <p:cxnSp>
          <p:nvCxnSpPr>
            <p:cNvPr id="26" name="直接连接符 25"/>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2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nvSpPr>
        <p:spPr>
          <a:xfrm>
            <a:off x="-351692" y="2517682"/>
            <a:ext cx="8053755" cy="1200329"/>
          </a:xfrm>
          <a:prstGeom prst="rect">
            <a:avLst/>
          </a:prstGeom>
          <a:noFill/>
        </p:spPr>
        <p:txBody>
          <a:bodyPr wrap="square" rtlCol="0">
            <a:spAutoFit/>
          </a:bodyPr>
          <a:lstStyle/>
          <a:p>
            <a:pPr algn="ctr">
              <a:lnSpc>
                <a:spcPct val="150000"/>
              </a:lnSpc>
            </a:pPr>
            <a:r>
              <a:rPr lang="zh-CN" altLang="en-US" sz="4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en-US" altLang="zh-CN" sz="4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1.1 </a:t>
            </a:r>
            <a:r>
              <a:rPr lang="zh-CN" altLang="en-US" sz="4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初识“职业生涯“</a:t>
            </a:r>
            <a:endParaRPr lang="zh-CN" altLang="en-US"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3" name="矩形 22"/>
          <p:cNvSpPr/>
          <p:nvPr/>
        </p:nvSpPr>
        <p:spPr>
          <a:xfrm>
            <a:off x="11812250" y="2494779"/>
            <a:ext cx="304800" cy="2647201"/>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83791" y="2506148"/>
            <a:ext cx="7152506" cy="2647201"/>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1307" y="3066533"/>
            <a:ext cx="5270168" cy="2086816"/>
          </a:xfrm>
          <a:prstGeom prst="rect">
            <a:avLst/>
          </a:prstGeom>
        </p:spPr>
      </p:pic>
      <p:grpSp>
        <p:nvGrpSpPr>
          <p:cNvPr id="25" name="组合 3"/>
          <p:cNvGrpSpPr/>
          <p:nvPr/>
        </p:nvGrpSpPr>
        <p:grpSpPr bwMode="auto">
          <a:xfrm>
            <a:off x="624437" y="1442533"/>
            <a:ext cx="10956925" cy="503237"/>
            <a:chOff x="0" y="133459"/>
            <a:chExt cx="9144000" cy="419485"/>
          </a:xfrm>
        </p:grpSpPr>
        <p:cxnSp>
          <p:nvCxnSpPr>
            <p:cNvPr id="26" name="直接连接符 25"/>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2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nvSpPr>
        <p:spPr>
          <a:xfrm>
            <a:off x="141055" y="2517682"/>
            <a:ext cx="7022989" cy="1200329"/>
          </a:xfrm>
          <a:prstGeom prst="rect">
            <a:avLst/>
          </a:prstGeom>
          <a:noFill/>
        </p:spPr>
        <p:txBody>
          <a:bodyPr wrap="square" rtlCol="0">
            <a:spAutoFit/>
          </a:bodyPr>
          <a:lstStyle/>
          <a:p>
            <a:pPr algn="ctr">
              <a:lnSpc>
                <a:spcPct val="150000"/>
              </a:lnSpc>
            </a:pPr>
            <a:r>
              <a:rPr lang="zh-CN" altLang="en-US" sz="4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en-US" altLang="zh-CN" sz="48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1.2</a:t>
            </a:r>
            <a:r>
              <a:rPr lang="zh-CN" altLang="en-US" sz="48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 认识自我之兴趣探索</a:t>
            </a:r>
            <a:endParaRPr lang="zh-CN" altLang="en-US" sz="4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3" name="矩形 22"/>
          <p:cNvSpPr/>
          <p:nvPr/>
        </p:nvSpPr>
        <p:spPr>
          <a:xfrm>
            <a:off x="11812250" y="2494779"/>
            <a:ext cx="304800" cy="2647201"/>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a:solidFill>
                  <a:schemeClr val="bg1"/>
                </a:solidFill>
                <a:latin typeface="黑体" panose="02010609060101010101" pitchFamily="49" charset="-122"/>
                <a:ea typeface="黑体" panose="02010609060101010101" pitchFamily="49" charset="-122"/>
              </a:rPr>
              <a:t>认识自我之兴趣探索</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9" name="Picture 2" descr="不放弃"/>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t="3560" r="-2255" b="62387"/>
          <a:stretch>
            <a:fillRect/>
          </a:stretch>
        </p:blipFill>
        <p:spPr bwMode="auto">
          <a:xfrm>
            <a:off x="2121599" y="1711128"/>
            <a:ext cx="7247127" cy="514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a:solidFill>
                  <a:schemeClr val="bg1"/>
                </a:solidFill>
                <a:latin typeface="黑体" panose="02010609060101010101" pitchFamily="49" charset="-122"/>
                <a:ea typeface="黑体" panose="02010609060101010101" pitchFamily="49" charset="-122"/>
              </a:rPr>
              <a:t>认识自我之兴趣探索</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4" name="Picture 2" descr="不放弃"/>
          <p:cNvPicPr>
            <a:picLocks noChangeAspect="1" noChangeArrowheads="1"/>
          </p:cNvPicPr>
          <p:nvPr/>
        </p:nvPicPr>
        <p:blipFill>
          <a:blip r:embed="rId4" cstate="print">
            <a:extLst>
              <a:ext uri="{28A0092B-C50C-407E-A947-70E740481C1C}">
                <a14:useLocalDpi xmlns:a14="http://schemas.microsoft.com/office/drawing/2010/main" val="0"/>
              </a:ext>
            </a:extLst>
          </a:blip>
          <a:srcRect t="37990" b="32379"/>
          <a:stretch>
            <a:fillRect/>
          </a:stretch>
        </p:blipFill>
        <p:spPr bwMode="auto">
          <a:xfrm>
            <a:off x="2004187" y="1711128"/>
            <a:ext cx="7202487" cy="51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a:solidFill>
                  <a:schemeClr val="bg1"/>
                </a:solidFill>
                <a:latin typeface="黑体" panose="02010609060101010101" pitchFamily="49" charset="-122"/>
                <a:ea typeface="黑体" panose="02010609060101010101" pitchFamily="49" charset="-122"/>
              </a:rPr>
              <a:t>认识自我之兴趣探索</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4" name="Picture 2" descr="不放弃"/>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t="67094"/>
          <a:stretch>
            <a:fillRect/>
          </a:stretch>
        </p:blipFill>
        <p:spPr bwMode="auto">
          <a:xfrm>
            <a:off x="2130280" y="1581916"/>
            <a:ext cx="6870845" cy="520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a:solidFill>
                  <a:schemeClr val="bg1"/>
                </a:solidFill>
                <a:latin typeface="黑体" panose="02010609060101010101" pitchFamily="49" charset="-122"/>
                <a:ea typeface="黑体" panose="02010609060101010101" pitchFamily="49" charset="-122"/>
              </a:rPr>
              <a:t>认识自我之兴趣探索</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5" name="矩形 4"/>
          <p:cNvSpPr/>
          <p:nvPr/>
        </p:nvSpPr>
        <p:spPr>
          <a:xfrm>
            <a:off x="3535643" y="4570214"/>
            <a:ext cx="8209222" cy="1569660"/>
          </a:xfrm>
          <a:prstGeom prst="rect">
            <a:avLst/>
          </a:prstGeom>
        </p:spPr>
        <p:txBody>
          <a:bodyPr wrap="square">
            <a:spAutoFit/>
          </a:bodyPr>
          <a:lstStyle/>
          <a:p>
            <a:r>
              <a:rPr lang="zh-CN" altLang="en-US" sz="4800" b="1" dirty="0">
                <a:latin typeface="宋体" panose="02010600030101010101" pitchFamily="2" charset="-122"/>
              </a:rPr>
              <a:t>兴趣对于职业选择和</a:t>
            </a:r>
            <a:r>
              <a:rPr lang="zh-CN" altLang="en-US" sz="4800" b="1" dirty="0" smtClean="0">
                <a:latin typeface="宋体" panose="02010600030101010101" pitchFamily="2" charset="-122"/>
              </a:rPr>
              <a:t>发展有什么作用？？？</a:t>
            </a:r>
            <a:endParaRPr lang="zh-CN" altLang="en-US" sz="4800" dirty="0"/>
          </a:p>
        </p:txBody>
      </p:sp>
      <p:sp>
        <p:nvSpPr>
          <p:cNvPr id="15" name="矩形 14"/>
          <p:cNvSpPr/>
          <p:nvPr/>
        </p:nvSpPr>
        <p:spPr>
          <a:xfrm>
            <a:off x="981097" y="2622541"/>
            <a:ext cx="5109091" cy="830997"/>
          </a:xfrm>
          <a:prstGeom prst="rect">
            <a:avLst/>
          </a:prstGeom>
        </p:spPr>
        <p:txBody>
          <a:bodyPr wrap="none">
            <a:spAutoFit/>
          </a:bodyPr>
          <a:lstStyle/>
          <a:p>
            <a:r>
              <a:rPr lang="zh-CN" altLang="en-US" sz="4800" b="1" dirty="0" smtClean="0"/>
              <a:t>什么是兴趣？？？</a:t>
            </a:r>
            <a:endParaRPr lang="zh-CN" altLang="en-US" sz="4800" b="1" dirty="0"/>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4408" y="1907882"/>
            <a:ext cx="2631696" cy="226031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ea typeface="黑体" panose="02010609060101010101" pitchFamily="49" charset="-122"/>
              </a:rPr>
              <a:t>1.2.1  </a:t>
            </a:r>
            <a:r>
              <a:rPr lang="zh-CN" altLang="en-US" sz="3600" b="1" dirty="0">
                <a:solidFill>
                  <a:schemeClr val="bg1"/>
                </a:solidFill>
                <a:ea typeface="黑体" panose="02010609060101010101" pitchFamily="49" charset="-122"/>
              </a:rPr>
              <a:t>霍 兰 德 的 兴 趣 类 型 论</a:t>
            </a:r>
            <a:r>
              <a:rPr lang="zh-CN" altLang="en-US" sz="3200" b="1" dirty="0">
                <a:solidFill>
                  <a:schemeClr val="bg1"/>
                </a:solidFill>
                <a:ea typeface="黑体" panose="02010609060101010101" pitchFamily="49" charset="-122"/>
              </a:rPr>
              <a:t> </a:t>
            </a:r>
            <a:endParaRPr lang="zh-CN" altLang="en-US" sz="3600" dirty="0"/>
          </a:p>
        </p:txBody>
      </p:sp>
      <p:sp>
        <p:nvSpPr>
          <p:cNvPr id="3" name="内容占位符 2"/>
          <p:cNvSpPr>
            <a:spLocks noGrp="1"/>
          </p:cNvSpPr>
          <p:nvPr>
            <p:ph idx="1"/>
          </p:nvPr>
        </p:nvSpPr>
        <p:spPr>
          <a:xfrm>
            <a:off x="1394678" y="3160035"/>
            <a:ext cx="9272016" cy="3418896"/>
          </a:xfrm>
        </p:spPr>
        <p:txBody>
          <a:bodyPr>
            <a:noAutofit/>
          </a:bodyPr>
          <a:lstStyle/>
          <a:p>
            <a:pPr marL="0" indent="0">
              <a:lnSpc>
                <a:spcPct val="150000"/>
              </a:lnSpc>
              <a:buNone/>
            </a:pPr>
            <a:r>
              <a:rPr lang="zh-CN" altLang="en-US" sz="3200" dirty="0">
                <a:latin typeface="黑体" panose="02010609060101010101" pitchFamily="49" charset="-122"/>
                <a:ea typeface="黑体" panose="02010609060101010101" pitchFamily="49" charset="-122"/>
              </a:rPr>
              <a:t> </a:t>
            </a:r>
            <a:r>
              <a:rPr lang="zh-CN" altLang="en-US" sz="3200" dirty="0" smtClean="0">
                <a:latin typeface="黑体" panose="02010609060101010101" pitchFamily="49" charset="-122"/>
                <a:ea typeface="黑体" panose="02010609060101010101" pitchFamily="49" charset="-122"/>
              </a:rPr>
              <a:t>   </a:t>
            </a:r>
            <a:r>
              <a:rPr lang="zh-CN" altLang="en-US" b="1" dirty="0" smtClean="0">
                <a:latin typeface="黑体" panose="02010609060101010101" pitchFamily="49" charset="-122"/>
                <a:ea typeface="黑体" panose="02010609060101010101" pitchFamily="49" charset="-122"/>
              </a:rPr>
              <a:t>恭喜</a:t>
            </a:r>
            <a:r>
              <a:rPr lang="zh-CN" altLang="en-US" b="1" dirty="0">
                <a:latin typeface="黑体" panose="02010609060101010101" pitchFamily="49" charset="-122"/>
                <a:ea typeface="黑体" panose="02010609060101010101" pitchFamily="49" charset="-122"/>
              </a:rPr>
              <a:t>你！你获得了一次免费度假游的机会，有机会去下列六个岛屿中的一个</a:t>
            </a:r>
            <a:r>
              <a:rPr lang="zh-CN" altLang="en-US" b="1" dirty="0" smtClean="0">
                <a:latin typeface="黑体" panose="02010609060101010101" pitchFamily="49" charset="-122"/>
                <a:ea typeface="黑体" panose="02010609060101010101" pitchFamily="49" charset="-122"/>
              </a:rPr>
              <a:t>。要</a:t>
            </a:r>
            <a:r>
              <a:rPr lang="zh-CN" altLang="en-US" b="1" dirty="0">
                <a:latin typeface="黑体" panose="02010609060101010101" pitchFamily="49" charset="-122"/>
                <a:ea typeface="黑体" panose="02010609060101010101" pitchFamily="49" charset="-122"/>
              </a:rPr>
              <a:t>求是你必须要在这个岛上呆满</a:t>
            </a:r>
            <a:r>
              <a:rPr lang="zh-CN" altLang="en-US" b="1" dirty="0" smtClean="0">
                <a:latin typeface="黑体" panose="02010609060101010101" pitchFamily="49" charset="-122"/>
                <a:ea typeface="黑体" panose="02010609060101010101" pitchFamily="49" charset="-122"/>
              </a:rPr>
              <a:t>至少</a:t>
            </a:r>
            <a:r>
              <a:rPr lang="en-US" altLang="zh-CN" b="1" dirty="0" smtClean="0">
                <a:solidFill>
                  <a:srgbClr val="FF0000"/>
                </a:solidFill>
                <a:latin typeface="黑体" panose="02010609060101010101" pitchFamily="49" charset="-122"/>
                <a:ea typeface="黑体" panose="02010609060101010101" pitchFamily="49" charset="-122"/>
              </a:rPr>
              <a:t>……</a:t>
            </a:r>
            <a:r>
              <a:rPr lang="zh-CN" altLang="en-US" b="1" dirty="0" smtClean="0">
                <a:latin typeface="黑体" panose="02010609060101010101" pitchFamily="49" charset="-122"/>
                <a:ea typeface="黑体" panose="02010609060101010101" pitchFamily="49" charset="-122"/>
              </a:rPr>
              <a:t>的</a:t>
            </a:r>
            <a:r>
              <a:rPr lang="zh-CN" altLang="en-US" b="1" dirty="0">
                <a:latin typeface="黑体" panose="02010609060101010101" pitchFamily="49" charset="-122"/>
                <a:ea typeface="黑体" panose="02010609060101010101" pitchFamily="49" charset="-122"/>
              </a:rPr>
              <a:t>时间。请不要考虑其他因素，仅凭自己的兴趣按一、二、三的顺序挑出你最想前往的</a:t>
            </a:r>
            <a:r>
              <a:rPr lang="en-US" altLang="zh-CN" b="1" dirty="0">
                <a:latin typeface="黑体" panose="02010609060101010101" pitchFamily="49" charset="-122"/>
                <a:ea typeface="黑体" panose="02010609060101010101" pitchFamily="49" charset="-122"/>
              </a:rPr>
              <a:t>3</a:t>
            </a:r>
            <a:r>
              <a:rPr lang="zh-CN" altLang="en-US" b="1" dirty="0">
                <a:latin typeface="黑体" panose="02010609060101010101" pitchFamily="49" charset="-122"/>
                <a:ea typeface="黑体" panose="02010609060101010101" pitchFamily="49" charset="-122"/>
              </a:rPr>
              <a:t>个岛屿。</a:t>
            </a:r>
            <a:r>
              <a:rPr lang="zh-CN" altLang="en-US" sz="2000" b="1" dirty="0">
                <a:latin typeface="黑体" panose="02010609060101010101" pitchFamily="49" charset="-122"/>
                <a:ea typeface="黑体" panose="02010609060101010101" pitchFamily="49" charset="-122"/>
              </a:rPr>
              <a:t> </a:t>
            </a:r>
            <a:endParaRPr lang="zh-CN" altLang="en-US" b="1" dirty="0">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7" name="Rectangle 3"/>
          <p:cNvSpPr txBox="1">
            <a:spLocks noChangeArrowheads="1"/>
          </p:cNvSpPr>
          <p:nvPr/>
        </p:nvSpPr>
        <p:spPr>
          <a:xfrm>
            <a:off x="4152944" y="1948152"/>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b="1" dirty="0" smtClean="0"/>
              <a:t>我的岛屿计划</a:t>
            </a:r>
            <a:endParaRPr lang="zh-CN"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ea typeface="黑体" panose="02010609060101010101" pitchFamily="49" charset="-122"/>
              </a:rPr>
              <a:t>1.2.1  </a:t>
            </a:r>
            <a:r>
              <a:rPr lang="zh-CN" altLang="en-US" sz="3600" b="1" dirty="0">
                <a:solidFill>
                  <a:schemeClr val="bg1"/>
                </a:solidFill>
                <a:ea typeface="黑体" panose="02010609060101010101" pitchFamily="49" charset="-122"/>
              </a:rPr>
              <a:t>霍 兰 德 的 兴 趣 类 型 论</a:t>
            </a:r>
            <a:r>
              <a:rPr lang="zh-CN" altLang="en-US" sz="3200" b="1" dirty="0">
                <a:solidFill>
                  <a:schemeClr val="bg1"/>
                </a:solidFill>
                <a:ea typeface="黑体" panose="02010609060101010101" pitchFamily="49" charset="-122"/>
              </a:rPr>
              <a:t> </a:t>
            </a:r>
            <a:endParaRPr lang="zh-CN" altLang="en-US" sz="3600" dirty="0"/>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8166" y="1711128"/>
            <a:ext cx="3915537" cy="2632272"/>
          </a:xfrm>
        </p:spPr>
      </p:pic>
      <p:sp>
        <p:nvSpPr>
          <p:cNvPr id="15" name="TextBox 14"/>
          <p:cNvSpPr txBox="1"/>
          <p:nvPr/>
        </p:nvSpPr>
        <p:spPr>
          <a:xfrm>
            <a:off x="91440" y="4446948"/>
            <a:ext cx="3913632" cy="2154436"/>
          </a:xfrm>
          <a:prstGeom prst="rect">
            <a:avLst/>
          </a:prstGeom>
          <a:noFill/>
        </p:spPr>
        <p:txBody>
          <a:bodyPr wrap="square" rtlCol="0">
            <a:spAutoFit/>
          </a:bodyPr>
          <a:lstStyle/>
          <a:p>
            <a:pPr algn="ctr">
              <a:spcBef>
                <a:spcPct val="50000"/>
              </a:spcBef>
            </a:pPr>
            <a:r>
              <a:rPr lang="en-US" altLang="zh-CN" sz="2400" b="1" dirty="0">
                <a:solidFill>
                  <a:srgbClr val="FF0000"/>
                </a:solidFill>
              </a:rPr>
              <a:t>R:</a:t>
            </a:r>
            <a:r>
              <a:rPr lang="zh-CN" altLang="en-US" sz="2400" b="1" dirty="0">
                <a:solidFill>
                  <a:srgbClr val="FF0000"/>
                </a:solidFill>
              </a:rPr>
              <a:t>自然原始的岛屿</a:t>
            </a:r>
            <a:r>
              <a:rPr lang="zh-CN" altLang="en-US" sz="2400" b="1" dirty="0" smtClean="0">
                <a:solidFill>
                  <a:srgbClr val="FF0000"/>
                </a:solidFill>
              </a:rPr>
              <a:t>。</a:t>
            </a:r>
            <a:endParaRPr lang="en-US" altLang="zh-CN" sz="2400" b="1" dirty="0" smtClean="0">
              <a:solidFill>
                <a:srgbClr val="FF0000"/>
              </a:solidFill>
            </a:endParaRPr>
          </a:p>
          <a:p>
            <a:pPr>
              <a:spcBef>
                <a:spcPct val="50000"/>
              </a:spcBef>
            </a:pPr>
            <a:r>
              <a:rPr lang="zh-CN" altLang="en-US" sz="2000" b="1" dirty="0" smtClean="0"/>
              <a:t>岛</a:t>
            </a:r>
            <a:r>
              <a:rPr lang="zh-CN" altLang="en-US" sz="2000" b="1" dirty="0"/>
              <a:t>上自然生态保持得很好，有各种野生动物。居民以手工见长，自己种植花果蔬菜、修缮房屋、打造器物、制作工具，喜欢户外运动。</a:t>
            </a:r>
            <a:endParaRPr lang="zh-CN" altLang="en-US" sz="2000" b="1" dirty="0">
              <a:solidFill>
                <a:srgbClr val="000000"/>
              </a:solidFill>
              <a:latin typeface="Times New Roman" panose="02020603050405020304" pitchFamily="18" charset="0"/>
            </a:endParaRPr>
          </a:p>
        </p:txBody>
      </p:sp>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1" b="8189"/>
          <a:stretch>
            <a:fillRect/>
          </a:stretch>
        </p:blipFill>
        <p:spPr>
          <a:xfrm>
            <a:off x="4066171" y="1711128"/>
            <a:ext cx="3929030" cy="2615180"/>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152" y="1711128"/>
            <a:ext cx="4033696" cy="2615180"/>
          </a:xfrm>
          <a:prstGeom prst="rect">
            <a:avLst/>
          </a:prstGeom>
        </p:spPr>
      </p:pic>
      <p:sp>
        <p:nvSpPr>
          <p:cNvPr id="21" name="TextBox 20"/>
          <p:cNvSpPr txBox="1"/>
          <p:nvPr/>
        </p:nvSpPr>
        <p:spPr>
          <a:xfrm>
            <a:off x="4081569" y="4446948"/>
            <a:ext cx="3913632" cy="2154436"/>
          </a:xfrm>
          <a:prstGeom prst="rect">
            <a:avLst/>
          </a:prstGeom>
          <a:noFill/>
        </p:spPr>
        <p:txBody>
          <a:bodyPr wrap="square" rtlCol="0">
            <a:spAutoFit/>
          </a:bodyPr>
          <a:lstStyle/>
          <a:p>
            <a:pPr algn="ctr">
              <a:spcBef>
                <a:spcPct val="50000"/>
              </a:spcBef>
            </a:pPr>
            <a:r>
              <a:rPr lang="en-US" altLang="zh-CN" sz="2400" b="1" dirty="0">
                <a:solidFill>
                  <a:srgbClr val="FF0000"/>
                </a:solidFill>
                <a:ea typeface="Tahoma" panose="020B0604030504040204" pitchFamily="34" charset="0"/>
                <a:cs typeface="Tahoma" panose="020B0604030504040204" pitchFamily="34" charset="0"/>
              </a:rPr>
              <a:t>I</a:t>
            </a:r>
            <a:r>
              <a:rPr lang="zh-CN" altLang="en-US" sz="2400" b="1" dirty="0">
                <a:solidFill>
                  <a:srgbClr val="FF0000"/>
                </a:solidFill>
                <a:latin typeface="Times New Roman" panose="02020603050405020304" pitchFamily="18" charset="0"/>
              </a:rPr>
              <a:t>：</a:t>
            </a:r>
            <a:r>
              <a:rPr lang="zh-CN" altLang="en-US" sz="2400" b="1" dirty="0">
                <a:solidFill>
                  <a:srgbClr val="FF0000"/>
                </a:solidFill>
              </a:rPr>
              <a:t>深思冥想的岛屿</a:t>
            </a:r>
            <a:r>
              <a:rPr lang="zh-CN" altLang="en-US" sz="2400" b="1" dirty="0" smtClean="0">
                <a:solidFill>
                  <a:srgbClr val="FF0000"/>
                </a:solidFill>
              </a:rPr>
              <a:t>。</a:t>
            </a:r>
            <a:endParaRPr lang="en-US" altLang="zh-CN" sz="2400" b="1" dirty="0" smtClean="0">
              <a:solidFill>
                <a:srgbClr val="FF0000"/>
              </a:solidFill>
            </a:endParaRPr>
          </a:p>
          <a:p>
            <a:pPr algn="just">
              <a:spcBef>
                <a:spcPct val="50000"/>
              </a:spcBef>
            </a:pPr>
            <a:r>
              <a:rPr lang="zh-CN" altLang="en-US" sz="2000" b="1" dirty="0" smtClean="0"/>
              <a:t>有</a:t>
            </a:r>
            <a:r>
              <a:rPr lang="zh-CN" altLang="en-US" sz="2000" b="1" dirty="0"/>
              <a:t>多处天文馆、科技博览馆及图书馆。居民喜好观察、学习，祟尚和追求真知，常有机会和来自各地的哲学家、科学家、心理学家等交换心得。</a:t>
            </a:r>
            <a:r>
              <a:rPr lang="zh-CN" altLang="en-US" sz="2000" dirty="0"/>
              <a:t> </a:t>
            </a:r>
            <a:endParaRPr lang="zh-CN" altLang="en-US" sz="2400" dirty="0"/>
          </a:p>
        </p:txBody>
      </p:sp>
      <p:sp>
        <p:nvSpPr>
          <p:cNvPr id="22" name="TextBox 21"/>
          <p:cNvSpPr txBox="1"/>
          <p:nvPr/>
        </p:nvSpPr>
        <p:spPr>
          <a:xfrm>
            <a:off x="8145184" y="4428660"/>
            <a:ext cx="3913632" cy="2154436"/>
          </a:xfrm>
          <a:prstGeom prst="rect">
            <a:avLst/>
          </a:prstGeom>
          <a:noFill/>
        </p:spPr>
        <p:txBody>
          <a:bodyPr wrap="square" rtlCol="0">
            <a:spAutoFit/>
          </a:bodyPr>
          <a:lstStyle/>
          <a:p>
            <a:pPr algn="ctr">
              <a:spcBef>
                <a:spcPct val="50000"/>
              </a:spcBef>
            </a:pPr>
            <a:r>
              <a:rPr lang="en-US" altLang="zh-CN" sz="2400" b="1" dirty="0">
                <a:solidFill>
                  <a:srgbClr val="FF0000"/>
                </a:solidFill>
              </a:rPr>
              <a:t>A</a:t>
            </a:r>
            <a:r>
              <a:rPr lang="zh-CN" altLang="en-US" sz="2400" b="1" dirty="0">
                <a:solidFill>
                  <a:srgbClr val="FF0000"/>
                </a:solidFill>
              </a:rPr>
              <a:t>：美丽浪漫的岛屿</a:t>
            </a:r>
            <a:r>
              <a:rPr lang="zh-CN" altLang="en-US" sz="2400" b="1" dirty="0" smtClean="0">
                <a:solidFill>
                  <a:srgbClr val="FF0000"/>
                </a:solidFill>
              </a:rPr>
              <a:t>。</a:t>
            </a:r>
            <a:endParaRPr lang="en-US" altLang="zh-CN" sz="2400" b="1" dirty="0" smtClean="0">
              <a:solidFill>
                <a:srgbClr val="FF0000"/>
              </a:solidFill>
            </a:endParaRPr>
          </a:p>
          <a:p>
            <a:pPr algn="just">
              <a:spcBef>
                <a:spcPct val="50000"/>
              </a:spcBef>
            </a:pPr>
            <a:r>
              <a:rPr lang="zh-CN" altLang="en-US" sz="2000" b="1" dirty="0" smtClean="0"/>
              <a:t>充满</a:t>
            </a:r>
            <a:r>
              <a:rPr lang="zh-CN" altLang="en-US" sz="2000" b="1" dirty="0"/>
              <a:t>了美术馆、音乐厅，街头雕塑和街边艺人，弥漫着浓厚的艺术文化气息</a:t>
            </a:r>
            <a:r>
              <a:rPr lang="zh-CN" altLang="en-US" sz="2000" b="1" dirty="0" smtClean="0"/>
              <a:t>。</a:t>
            </a:r>
            <a:r>
              <a:rPr lang="zh-CN" altLang="en-US" sz="2000" b="1" dirty="0"/>
              <a:t>居民保留了传统的舞蹈、音乐与绘画，</a:t>
            </a:r>
            <a:r>
              <a:rPr lang="zh-CN" altLang="en-US" sz="2000" b="1" dirty="0" smtClean="0"/>
              <a:t>许多</a:t>
            </a:r>
            <a:r>
              <a:rPr lang="zh-CN" altLang="en-US" sz="2000" b="1" dirty="0"/>
              <a:t>文艺界的朋友都喜欢来这里找寻灵感。</a:t>
            </a:r>
            <a:r>
              <a:rPr lang="zh-CN" altLang="en-US" sz="2000" dirty="0"/>
              <a:t> </a:t>
            </a:r>
            <a:endParaRPr lang="zh-CN" altLang="en-US" sz="2400" b="1" dirty="0">
              <a:solidFill>
                <a:srgbClr val="0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ea typeface="黑体" panose="02010609060101010101" pitchFamily="49" charset="-122"/>
              </a:rPr>
              <a:t>1.2.1  </a:t>
            </a:r>
            <a:r>
              <a:rPr lang="zh-CN" altLang="en-US" sz="3600" b="1" dirty="0">
                <a:solidFill>
                  <a:schemeClr val="bg1"/>
                </a:solidFill>
                <a:ea typeface="黑体" panose="02010609060101010101" pitchFamily="49" charset="-122"/>
              </a:rPr>
              <a:t>霍 兰 德 的 兴 趣 类 型 论</a:t>
            </a:r>
            <a:r>
              <a:rPr lang="zh-CN" altLang="en-US" sz="3200" b="1" dirty="0">
                <a:solidFill>
                  <a:schemeClr val="bg1"/>
                </a:solidFill>
                <a:ea typeface="黑体" panose="02010609060101010101" pitchFamily="49" charset="-122"/>
              </a:rPr>
              <a:t> </a:t>
            </a:r>
            <a:endParaRPr lang="zh-CN" altLang="en-US" sz="3600" dirty="0"/>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TextBox 14"/>
          <p:cNvSpPr txBox="1"/>
          <p:nvPr/>
        </p:nvSpPr>
        <p:spPr>
          <a:xfrm>
            <a:off x="91440" y="4446948"/>
            <a:ext cx="3913632" cy="2154436"/>
          </a:xfrm>
          <a:prstGeom prst="rect">
            <a:avLst/>
          </a:prstGeom>
          <a:noFill/>
        </p:spPr>
        <p:txBody>
          <a:bodyPr wrap="square" rtlCol="0">
            <a:spAutoFit/>
          </a:bodyPr>
          <a:lstStyle/>
          <a:p>
            <a:pPr algn="ctr">
              <a:spcBef>
                <a:spcPct val="50000"/>
              </a:spcBef>
            </a:pPr>
            <a:r>
              <a:rPr lang="en-US" altLang="zh-CN" sz="2400" b="1" dirty="0">
                <a:solidFill>
                  <a:srgbClr val="FF0000"/>
                </a:solidFill>
              </a:rPr>
              <a:t>C</a:t>
            </a:r>
            <a:r>
              <a:rPr lang="en-US" altLang="zh-CN" sz="2400" b="1" dirty="0" smtClean="0">
                <a:solidFill>
                  <a:srgbClr val="FF0000"/>
                </a:solidFill>
              </a:rPr>
              <a:t>:</a:t>
            </a:r>
            <a:r>
              <a:rPr lang="zh-CN" altLang="en-US" sz="2400" b="1" dirty="0" smtClean="0">
                <a:solidFill>
                  <a:srgbClr val="FF0000"/>
                </a:solidFill>
              </a:rPr>
              <a:t>现代、井然的岛屿。</a:t>
            </a:r>
            <a:endParaRPr lang="en-US" altLang="zh-CN" sz="2400" b="1" dirty="0" smtClean="0">
              <a:solidFill>
                <a:srgbClr val="FF0000"/>
              </a:solidFill>
            </a:endParaRPr>
          </a:p>
          <a:p>
            <a:pPr algn="just">
              <a:spcBef>
                <a:spcPct val="50000"/>
              </a:spcBef>
            </a:pPr>
            <a:r>
              <a:rPr lang="zh-CN" altLang="en-US" sz="2000" b="1" dirty="0"/>
              <a:t>岛上建筑十分现代化，是进步的都市形态，以完善的户政管理、地政管理、金融管理见长。岛民个性冷静保守，处事有条不紊，善于组织规划，细心高效。</a:t>
            </a:r>
            <a:r>
              <a:rPr lang="zh-CN" altLang="en-US" sz="2000" dirty="0"/>
              <a:t> </a:t>
            </a:r>
            <a:endParaRPr lang="zh-CN" altLang="en-US" sz="2000" dirty="0"/>
          </a:p>
        </p:txBody>
      </p:sp>
      <p:sp>
        <p:nvSpPr>
          <p:cNvPr id="21" name="TextBox 20"/>
          <p:cNvSpPr txBox="1"/>
          <p:nvPr/>
        </p:nvSpPr>
        <p:spPr>
          <a:xfrm>
            <a:off x="4081569" y="4446948"/>
            <a:ext cx="3913632" cy="2154436"/>
          </a:xfrm>
          <a:prstGeom prst="rect">
            <a:avLst/>
          </a:prstGeom>
          <a:noFill/>
        </p:spPr>
        <p:txBody>
          <a:bodyPr wrap="square" rtlCol="0">
            <a:spAutoFit/>
          </a:bodyPr>
          <a:lstStyle/>
          <a:p>
            <a:pPr algn="ctr">
              <a:spcBef>
                <a:spcPct val="50000"/>
              </a:spcBef>
            </a:pPr>
            <a:r>
              <a:rPr lang="en-US" altLang="zh-CN" sz="2400" b="1" dirty="0" smtClean="0">
                <a:solidFill>
                  <a:srgbClr val="FF0000"/>
                </a:solidFill>
                <a:ea typeface="Tahoma" panose="020B0604030504040204" pitchFamily="34" charset="0"/>
                <a:cs typeface="Tahoma" panose="020B0604030504040204" pitchFamily="34" charset="0"/>
              </a:rPr>
              <a:t>E</a:t>
            </a:r>
            <a:r>
              <a:rPr lang="zh-CN" altLang="en-US" sz="2400" b="1" dirty="0" smtClean="0">
                <a:solidFill>
                  <a:srgbClr val="FF0000"/>
                </a:solidFill>
                <a:latin typeface="Times New Roman" panose="02020603050405020304" pitchFamily="18" charset="0"/>
              </a:rPr>
              <a:t>：</a:t>
            </a:r>
            <a:r>
              <a:rPr lang="zh-CN" altLang="en-US" sz="2400" b="1" dirty="0">
                <a:solidFill>
                  <a:srgbClr val="FF0000"/>
                </a:solidFill>
              </a:rPr>
              <a:t>显赫</a:t>
            </a:r>
            <a:r>
              <a:rPr lang="zh-CN" altLang="en-US" sz="2400" b="1" dirty="0" smtClean="0">
                <a:solidFill>
                  <a:srgbClr val="FF0000"/>
                </a:solidFill>
              </a:rPr>
              <a:t>富庶的岛屿。</a:t>
            </a:r>
            <a:endParaRPr lang="en-US" altLang="zh-CN" sz="2400" b="1" dirty="0" smtClean="0">
              <a:solidFill>
                <a:srgbClr val="FF0000"/>
              </a:solidFill>
            </a:endParaRPr>
          </a:p>
          <a:p>
            <a:pPr algn="just">
              <a:spcBef>
                <a:spcPct val="50000"/>
              </a:spcBef>
            </a:pPr>
            <a:r>
              <a:rPr lang="zh-CN" altLang="en-US" sz="2000" b="1" dirty="0"/>
              <a:t>居民善于企业经营和贸易，能言善道。经济高度发展，处处是高级饭店、俱乐部、高尔夫球场。来往者多是企业家、经理人、政治家、律师等。</a:t>
            </a:r>
            <a:r>
              <a:rPr lang="zh-CN" altLang="en-US" sz="2000" dirty="0"/>
              <a:t> </a:t>
            </a:r>
            <a:endParaRPr lang="zh-CN" altLang="en-US" sz="2000" dirty="0"/>
          </a:p>
        </p:txBody>
      </p:sp>
      <p:sp>
        <p:nvSpPr>
          <p:cNvPr id="22" name="TextBox 21"/>
          <p:cNvSpPr txBox="1"/>
          <p:nvPr/>
        </p:nvSpPr>
        <p:spPr>
          <a:xfrm>
            <a:off x="8145184" y="4428660"/>
            <a:ext cx="3913632" cy="1846659"/>
          </a:xfrm>
          <a:prstGeom prst="rect">
            <a:avLst/>
          </a:prstGeom>
          <a:noFill/>
        </p:spPr>
        <p:txBody>
          <a:bodyPr wrap="square" rtlCol="0">
            <a:spAutoFit/>
          </a:bodyPr>
          <a:lstStyle/>
          <a:p>
            <a:pPr algn="ctr">
              <a:spcBef>
                <a:spcPct val="50000"/>
              </a:spcBef>
            </a:pPr>
            <a:r>
              <a:rPr lang="en-US" altLang="zh-CN" sz="2400" b="1" dirty="0" smtClean="0">
                <a:solidFill>
                  <a:srgbClr val="FF0000"/>
                </a:solidFill>
              </a:rPr>
              <a:t>S</a:t>
            </a:r>
            <a:r>
              <a:rPr lang="zh-CN" altLang="en-US" sz="2400" b="1" dirty="0" smtClean="0">
                <a:solidFill>
                  <a:srgbClr val="FF0000"/>
                </a:solidFill>
              </a:rPr>
              <a:t>：友善亲切的岛屿。</a:t>
            </a:r>
            <a:endParaRPr lang="en-US" altLang="zh-CN" sz="2400" b="1" dirty="0" smtClean="0">
              <a:solidFill>
                <a:srgbClr val="FF0000"/>
              </a:solidFill>
            </a:endParaRPr>
          </a:p>
          <a:p>
            <a:pPr algn="just">
              <a:spcBef>
                <a:spcPct val="50000"/>
              </a:spcBef>
            </a:pPr>
            <a:r>
              <a:rPr lang="zh-CN" altLang="en-US" sz="2000" b="1" dirty="0"/>
              <a:t>居民个性温和、友善、乐于助人，社区均自成一个密切互动的服务网络，人们重视互助合作，重视教育，关怀他人，充满人文气息。</a:t>
            </a:r>
            <a:r>
              <a:rPr lang="zh-CN" altLang="en-US" sz="2000" dirty="0"/>
              <a:t> </a:t>
            </a:r>
            <a:endParaRPr lang="zh-CN" altLang="en-US" sz="2000" dirty="0"/>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 y="1713214"/>
            <a:ext cx="3922770" cy="2615180"/>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3870" y="1713214"/>
            <a:ext cx="3929030" cy="2619353"/>
          </a:xfrm>
          <a:prstGeom prst="rect">
            <a:avLst/>
          </a:prstGeom>
        </p:spPr>
      </p:pic>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b="10761"/>
          <a:stretch>
            <a:fillRect/>
          </a:stretch>
        </p:blipFill>
        <p:spPr>
          <a:xfrm>
            <a:off x="8086105" y="1706955"/>
            <a:ext cx="3972711" cy="260841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ea typeface="黑体" panose="02010609060101010101" pitchFamily="49" charset="-122"/>
              </a:rPr>
              <a:t>1.2.1  </a:t>
            </a:r>
            <a:r>
              <a:rPr lang="zh-CN" altLang="en-US" sz="3600" b="1" dirty="0">
                <a:solidFill>
                  <a:schemeClr val="bg1"/>
                </a:solidFill>
                <a:ea typeface="黑体" panose="02010609060101010101" pitchFamily="49" charset="-122"/>
              </a:rPr>
              <a:t>霍 兰 德 的 兴 趣 类 型 论</a:t>
            </a:r>
            <a:r>
              <a:rPr lang="zh-CN" altLang="en-US" sz="3200" b="1" dirty="0">
                <a:solidFill>
                  <a:schemeClr val="bg1"/>
                </a:solidFill>
                <a:ea typeface="黑体" panose="02010609060101010101" pitchFamily="49" charset="-122"/>
              </a:rPr>
              <a:t> </a:t>
            </a:r>
            <a:endParaRPr lang="zh-CN" altLang="en-US" sz="3600" dirty="0"/>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39784" y="1617268"/>
            <a:ext cx="3807806" cy="2559849"/>
          </a:xfr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1" b="8189"/>
          <a:stretch>
            <a:fillRect/>
          </a:stretch>
        </p:blipFill>
        <p:spPr>
          <a:xfrm>
            <a:off x="4092153" y="1606898"/>
            <a:ext cx="3877065" cy="2580591"/>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5152" y="1627640"/>
            <a:ext cx="3948352" cy="2559849"/>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310" y="4253759"/>
            <a:ext cx="3822186" cy="2553227"/>
          </a:xfrm>
          <a:prstGeom prst="rect">
            <a:avLst/>
          </a:prstGeom>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88757" y="4272812"/>
            <a:ext cx="3877065" cy="2534174"/>
          </a:xfrm>
          <a:prstGeom prst="rect">
            <a:avLst/>
          </a:prstGeom>
        </p:spPr>
      </p:pic>
      <p:pic>
        <p:nvPicPr>
          <p:cNvPr id="24" name="图片 23"/>
          <p:cNvPicPr>
            <a:picLocks noChangeAspect="1"/>
          </p:cNvPicPr>
          <p:nvPr/>
        </p:nvPicPr>
        <p:blipFill rotWithShape="1">
          <a:blip r:embed="rId9" cstate="print">
            <a:extLst>
              <a:ext uri="{28A0092B-C50C-407E-A947-70E740481C1C}">
                <a14:useLocalDpi xmlns:a14="http://schemas.microsoft.com/office/drawing/2010/main" val="0"/>
              </a:ext>
            </a:extLst>
          </a:blip>
          <a:srcRect b="10761"/>
          <a:stretch>
            <a:fillRect/>
          </a:stretch>
        </p:blipFill>
        <p:spPr>
          <a:xfrm>
            <a:off x="8085152" y="4253759"/>
            <a:ext cx="3948352" cy="2553226"/>
          </a:xfrm>
          <a:prstGeom prst="rect">
            <a:avLst/>
          </a:prstGeom>
        </p:spPr>
      </p:pic>
      <p:sp>
        <p:nvSpPr>
          <p:cNvPr id="3" name="TextBox 2"/>
          <p:cNvSpPr txBox="1"/>
          <p:nvPr/>
        </p:nvSpPr>
        <p:spPr>
          <a:xfrm>
            <a:off x="861573" y="1775136"/>
            <a:ext cx="2214791" cy="646331"/>
          </a:xfrm>
          <a:prstGeom prst="rect">
            <a:avLst/>
          </a:prstGeom>
          <a:noFill/>
        </p:spPr>
        <p:txBody>
          <a:bodyPr wrap="square" rtlCol="0">
            <a:spAutoFit/>
          </a:bodyPr>
          <a:lstStyle/>
          <a:p>
            <a:r>
              <a:rPr lang="en-US" altLang="zh-CN" b="1" dirty="0"/>
              <a:t>R:</a:t>
            </a:r>
            <a:r>
              <a:rPr lang="zh-CN" altLang="en-US" b="1" dirty="0"/>
              <a:t>自然原始的岛屿。</a:t>
            </a:r>
            <a:endParaRPr lang="en-US" altLang="zh-CN" b="1" dirty="0"/>
          </a:p>
          <a:p>
            <a:endParaRPr lang="zh-CN" altLang="en-US" dirty="0"/>
          </a:p>
        </p:txBody>
      </p:sp>
      <p:sp>
        <p:nvSpPr>
          <p:cNvPr id="4" name="矩形 3"/>
          <p:cNvSpPr/>
          <p:nvPr/>
        </p:nvSpPr>
        <p:spPr>
          <a:xfrm>
            <a:off x="4244205" y="1738960"/>
            <a:ext cx="2329484" cy="369332"/>
          </a:xfrm>
          <a:prstGeom prst="rect">
            <a:avLst/>
          </a:prstGeom>
        </p:spPr>
        <p:txBody>
          <a:bodyPr wrap="none">
            <a:spAutoFit/>
          </a:bodyPr>
          <a:lstStyle/>
          <a:p>
            <a:pPr algn="ctr">
              <a:spcBef>
                <a:spcPct val="50000"/>
              </a:spcBef>
            </a:pPr>
            <a:r>
              <a:rPr lang="en-US" altLang="zh-CN" b="1" dirty="0">
                <a:solidFill>
                  <a:srgbClr val="FFFFFF"/>
                </a:solidFill>
                <a:ea typeface="Tahoma" panose="020B0604030504040204" pitchFamily="34" charset="0"/>
                <a:cs typeface="Tahoma" panose="020B0604030504040204" pitchFamily="34" charset="0"/>
              </a:rPr>
              <a:t>I</a:t>
            </a:r>
            <a:r>
              <a:rPr lang="zh-CN" altLang="en-US" b="1" dirty="0">
                <a:solidFill>
                  <a:srgbClr val="FFFFFF"/>
                </a:solidFill>
                <a:latin typeface="Times New Roman" panose="02020603050405020304" pitchFamily="18" charset="0"/>
              </a:rPr>
              <a:t>：</a:t>
            </a:r>
            <a:r>
              <a:rPr lang="zh-CN" altLang="en-US" b="1" dirty="0">
                <a:solidFill>
                  <a:srgbClr val="FFFFFF"/>
                </a:solidFill>
              </a:rPr>
              <a:t>深思冥想的岛屿。</a:t>
            </a:r>
            <a:endParaRPr lang="en-US" altLang="zh-CN" b="1" dirty="0">
              <a:solidFill>
                <a:srgbClr val="FFFFFF"/>
              </a:solidFill>
            </a:endParaRPr>
          </a:p>
        </p:txBody>
      </p:sp>
      <p:sp>
        <p:nvSpPr>
          <p:cNvPr id="14" name="矩形 13"/>
          <p:cNvSpPr/>
          <p:nvPr/>
        </p:nvSpPr>
        <p:spPr>
          <a:xfrm>
            <a:off x="9001125" y="1913635"/>
            <a:ext cx="2417649" cy="369332"/>
          </a:xfrm>
          <a:prstGeom prst="rect">
            <a:avLst/>
          </a:prstGeom>
        </p:spPr>
        <p:txBody>
          <a:bodyPr wrap="none">
            <a:spAutoFit/>
          </a:bodyPr>
          <a:lstStyle/>
          <a:p>
            <a:pPr algn="ctr">
              <a:spcBef>
                <a:spcPct val="50000"/>
              </a:spcBef>
            </a:pPr>
            <a:r>
              <a:rPr lang="en-US" altLang="zh-CN" b="1" dirty="0">
                <a:solidFill>
                  <a:srgbClr val="FFFFFF"/>
                </a:solidFill>
              </a:rPr>
              <a:t>A</a:t>
            </a:r>
            <a:r>
              <a:rPr lang="zh-CN" altLang="en-US" b="1" dirty="0">
                <a:solidFill>
                  <a:srgbClr val="FFFFFF"/>
                </a:solidFill>
              </a:rPr>
              <a:t>：美丽浪漫的岛屿。</a:t>
            </a:r>
            <a:endParaRPr lang="en-US" altLang="zh-CN" b="1" dirty="0">
              <a:solidFill>
                <a:srgbClr val="FFFFFF"/>
              </a:solidFill>
            </a:endParaRPr>
          </a:p>
        </p:txBody>
      </p:sp>
      <p:sp>
        <p:nvSpPr>
          <p:cNvPr id="17" name="矩形 16"/>
          <p:cNvSpPr/>
          <p:nvPr/>
        </p:nvSpPr>
        <p:spPr>
          <a:xfrm>
            <a:off x="826938" y="4442198"/>
            <a:ext cx="2460931" cy="369332"/>
          </a:xfrm>
          <a:prstGeom prst="rect">
            <a:avLst/>
          </a:prstGeom>
        </p:spPr>
        <p:txBody>
          <a:bodyPr wrap="none">
            <a:spAutoFit/>
          </a:bodyPr>
          <a:lstStyle/>
          <a:p>
            <a:pPr algn="ctr">
              <a:spcBef>
                <a:spcPct val="50000"/>
              </a:spcBef>
            </a:pPr>
            <a:r>
              <a:rPr lang="en-US" altLang="zh-CN" b="1" dirty="0">
                <a:solidFill>
                  <a:srgbClr val="FFFFFF"/>
                </a:solidFill>
              </a:rPr>
              <a:t>C:</a:t>
            </a:r>
            <a:r>
              <a:rPr lang="zh-CN" altLang="en-US" b="1" dirty="0" smtClean="0">
                <a:solidFill>
                  <a:srgbClr val="FFFFFF"/>
                </a:solidFill>
              </a:rPr>
              <a:t>现代、井然</a:t>
            </a:r>
            <a:r>
              <a:rPr lang="zh-CN" altLang="en-US" b="1" dirty="0">
                <a:solidFill>
                  <a:srgbClr val="FFFFFF"/>
                </a:solidFill>
              </a:rPr>
              <a:t>的岛屿。</a:t>
            </a:r>
            <a:endParaRPr lang="en-US" altLang="zh-CN" b="1" dirty="0">
              <a:solidFill>
                <a:srgbClr val="FFFFFF"/>
              </a:solidFill>
            </a:endParaRPr>
          </a:p>
        </p:txBody>
      </p:sp>
      <p:sp>
        <p:nvSpPr>
          <p:cNvPr id="25" name="矩形 24"/>
          <p:cNvSpPr/>
          <p:nvPr/>
        </p:nvSpPr>
        <p:spPr>
          <a:xfrm>
            <a:off x="4836098" y="4442198"/>
            <a:ext cx="2382382" cy="369332"/>
          </a:xfrm>
          <a:prstGeom prst="rect">
            <a:avLst/>
          </a:prstGeom>
        </p:spPr>
        <p:txBody>
          <a:bodyPr wrap="none">
            <a:spAutoFit/>
          </a:bodyPr>
          <a:lstStyle/>
          <a:p>
            <a:pPr algn="ctr">
              <a:spcBef>
                <a:spcPct val="50000"/>
              </a:spcBef>
            </a:pPr>
            <a:r>
              <a:rPr lang="en-US" altLang="zh-CN" b="1" dirty="0">
                <a:ea typeface="Tahoma" panose="020B0604030504040204" pitchFamily="34" charset="0"/>
                <a:cs typeface="Tahoma" panose="020B0604030504040204" pitchFamily="34" charset="0"/>
              </a:rPr>
              <a:t>E</a:t>
            </a:r>
            <a:r>
              <a:rPr lang="zh-CN" altLang="en-US" b="1" dirty="0">
                <a:latin typeface="Times New Roman" panose="02020603050405020304" pitchFamily="18" charset="0"/>
              </a:rPr>
              <a:t>：</a:t>
            </a:r>
            <a:r>
              <a:rPr lang="zh-CN" altLang="en-US" b="1" dirty="0" smtClean="0"/>
              <a:t>显赫富庶</a:t>
            </a:r>
            <a:r>
              <a:rPr lang="zh-CN" altLang="en-US" b="1" dirty="0"/>
              <a:t>的岛屿。</a:t>
            </a:r>
            <a:endParaRPr lang="en-US" altLang="zh-CN" b="1" dirty="0"/>
          </a:p>
        </p:txBody>
      </p:sp>
      <p:sp>
        <p:nvSpPr>
          <p:cNvPr id="26" name="矩形 25"/>
          <p:cNvSpPr/>
          <p:nvPr/>
        </p:nvSpPr>
        <p:spPr>
          <a:xfrm>
            <a:off x="9016353" y="4442198"/>
            <a:ext cx="2387192" cy="369332"/>
          </a:xfrm>
          <a:prstGeom prst="rect">
            <a:avLst/>
          </a:prstGeom>
        </p:spPr>
        <p:txBody>
          <a:bodyPr wrap="none">
            <a:spAutoFit/>
          </a:bodyPr>
          <a:lstStyle/>
          <a:p>
            <a:pPr algn="ctr">
              <a:spcBef>
                <a:spcPct val="50000"/>
              </a:spcBef>
            </a:pPr>
            <a:r>
              <a:rPr lang="en-US" altLang="zh-CN" b="1" dirty="0">
                <a:solidFill>
                  <a:srgbClr val="FFFFFF"/>
                </a:solidFill>
              </a:rPr>
              <a:t>S</a:t>
            </a:r>
            <a:r>
              <a:rPr lang="zh-CN" altLang="en-US" b="1" dirty="0">
                <a:solidFill>
                  <a:srgbClr val="FFFFFF"/>
                </a:solidFill>
              </a:rPr>
              <a:t>：</a:t>
            </a:r>
            <a:r>
              <a:rPr lang="zh-CN" altLang="en-US" b="1" dirty="0" smtClean="0">
                <a:solidFill>
                  <a:srgbClr val="FFFFFF"/>
                </a:solidFill>
              </a:rPr>
              <a:t>友善亲切</a:t>
            </a:r>
            <a:r>
              <a:rPr lang="zh-CN" altLang="en-US" b="1" dirty="0">
                <a:solidFill>
                  <a:srgbClr val="FFFFFF"/>
                </a:solidFill>
              </a:rPr>
              <a:t>的岛屿。</a:t>
            </a:r>
            <a:endParaRPr lang="en-US" altLang="zh-CN" b="1" dirty="0">
              <a:solidFill>
                <a:srgbClr val="FFFFFF"/>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流程图: 可选过程 16"/>
          <p:cNvSpPr/>
          <p:nvPr/>
        </p:nvSpPr>
        <p:spPr>
          <a:xfrm>
            <a:off x="3301667" y="1795971"/>
            <a:ext cx="4818205"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3" name="矩形 12"/>
          <p:cNvSpPr/>
          <p:nvPr/>
        </p:nvSpPr>
        <p:spPr>
          <a:xfrm>
            <a:off x="-4293" y="937274"/>
            <a:ext cx="992553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762394" y="937274"/>
            <a:ext cx="9342901" cy="682322"/>
          </a:xfrm>
        </p:spPr>
        <p:txBody>
          <a:bodyPr>
            <a:noAutofit/>
          </a:bodyPr>
          <a:lstStyle/>
          <a:p>
            <a:r>
              <a:rPr lang="en-US" altLang="zh-CN" sz="3600" b="1" dirty="0" smtClean="0">
                <a:solidFill>
                  <a:schemeClr val="bg1"/>
                </a:solidFill>
                <a:ea typeface="黑体" panose="02010609060101010101" pitchFamily="49" charset="-122"/>
              </a:rPr>
              <a:t>1.2.2 </a:t>
            </a:r>
            <a:r>
              <a:rPr lang="zh-CN" altLang="en-US" sz="3600" b="1" dirty="0">
                <a:solidFill>
                  <a:schemeClr val="bg1"/>
                </a:solidFill>
                <a:ea typeface="黑体" panose="02010609060101010101" pitchFamily="49" charset="-122"/>
              </a:rPr>
              <a:t>霍兰德的职业兴趣类型与职业环境类型</a:t>
            </a:r>
            <a:endParaRPr lang="zh-CN" altLang="en-US" sz="3600" dirty="0"/>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2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8425" y="2806383"/>
            <a:ext cx="1944688"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4"/>
          <p:cNvSpPr txBox="1">
            <a:spLocks noChangeArrowheads="1"/>
          </p:cNvSpPr>
          <p:nvPr/>
        </p:nvSpPr>
        <p:spPr>
          <a:xfrm>
            <a:off x="7367687" y="3679635"/>
            <a:ext cx="5306850" cy="23804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sz="2400" dirty="0" smtClean="0">
                <a:latin typeface="宋体" panose="02010600030101010101" pitchFamily="2" charset="-122"/>
                <a:ea typeface="黑体" panose="02010609060101010101" pitchFamily="49" charset="-122"/>
              </a:rPr>
              <a:t>喜欢具体的任务</a:t>
            </a:r>
            <a:endParaRPr lang="zh-CN" sz="2400" dirty="0" smtClean="0">
              <a:latin typeface="宋体" panose="02010600030101010101" pitchFamily="2" charset="-122"/>
              <a:ea typeface="黑体" panose="02010609060101010101" pitchFamily="49" charset="-122"/>
            </a:endParaRPr>
          </a:p>
          <a:p>
            <a:pPr>
              <a:lnSpc>
                <a:spcPct val="150000"/>
              </a:lnSpc>
            </a:pPr>
            <a:r>
              <a:rPr lang="zh-CN" sz="2400" dirty="0" smtClean="0">
                <a:latin typeface="宋体" panose="02010600030101010101" pitchFamily="2" charset="-122"/>
                <a:ea typeface="黑体" panose="02010609060101010101" pitchFamily="49" charset="-122"/>
              </a:rPr>
              <a:t>机械、动手能力强</a:t>
            </a:r>
            <a:endParaRPr lang="zh-CN" sz="2400" dirty="0" smtClean="0">
              <a:latin typeface="宋体" panose="02010600030101010101" pitchFamily="2" charset="-122"/>
              <a:ea typeface="黑体" panose="02010609060101010101" pitchFamily="49" charset="-122"/>
            </a:endParaRPr>
          </a:p>
          <a:p>
            <a:pPr>
              <a:lnSpc>
                <a:spcPct val="150000"/>
              </a:lnSpc>
            </a:pPr>
            <a:r>
              <a:rPr lang="zh-CN" sz="2400" dirty="0" smtClean="0">
                <a:latin typeface="宋体" panose="02010600030101010101" pitchFamily="2" charset="-122"/>
                <a:ea typeface="黑体" panose="02010609060101010101" pitchFamily="49" charset="-122"/>
              </a:rPr>
              <a:t>喜欢做体力工作、户外活动</a:t>
            </a:r>
            <a:endParaRPr lang="zh-CN" sz="2400" dirty="0" smtClean="0">
              <a:latin typeface="宋体" panose="02010600030101010101" pitchFamily="2" charset="-122"/>
              <a:ea typeface="黑体" panose="02010609060101010101" pitchFamily="49" charset="-122"/>
            </a:endParaRPr>
          </a:p>
        </p:txBody>
      </p:sp>
      <p:sp>
        <p:nvSpPr>
          <p:cNvPr id="25" name="Rectangle 3"/>
          <p:cNvSpPr txBox="1">
            <a:spLocks noChangeArrowheads="1"/>
          </p:cNvSpPr>
          <p:nvPr/>
        </p:nvSpPr>
        <p:spPr>
          <a:xfrm>
            <a:off x="3453090" y="1671702"/>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宋体" panose="02010600030101010101" pitchFamily="2" charset="-122"/>
                <a:ea typeface="宋体" panose="02010600030101010101" pitchFamily="2" charset="-122"/>
              </a:rPr>
              <a:t>R</a:t>
            </a:r>
            <a:r>
              <a:rPr lang="zh-CN" altLang="en-US" sz="3200" b="1" dirty="0" smtClean="0">
                <a:latin typeface="宋体" panose="02010600030101010101" pitchFamily="2" charset="-122"/>
                <a:ea typeface="宋体" panose="02010600030101010101" pitchFamily="2" charset="-122"/>
              </a:rPr>
              <a:t>实用型人</a:t>
            </a:r>
            <a:r>
              <a:rPr lang="en-US" sz="3200" b="1" dirty="0" smtClean="0">
                <a:latin typeface="宋体" panose="02010600030101010101" pitchFamily="2" charset="-122"/>
                <a:ea typeface="宋体" panose="02010600030101010101" pitchFamily="2" charset="-122"/>
              </a:rPr>
              <a:t>(doer)</a:t>
            </a:r>
            <a:r>
              <a:rPr lang="zh-CN" altLang="en-US" sz="3200" b="1" dirty="0" smtClean="0">
                <a:latin typeface="宋体" panose="02010600030101010101" pitchFamily="2" charset="-122"/>
                <a:ea typeface="宋体" panose="02010600030101010101" pitchFamily="2" charset="-122"/>
              </a:rPr>
              <a:t>的特点</a:t>
            </a:r>
            <a:endParaRPr lang="zh-CN" altLang="en-US" sz="3200" b="1" dirty="0">
              <a:latin typeface="宋体" panose="02010600030101010101" pitchFamily="2" charset="-122"/>
              <a:ea typeface="宋体" panose="02010600030101010101" pitchFamily="2" charset="-122"/>
            </a:endParaRPr>
          </a:p>
        </p:txBody>
      </p:sp>
      <p:sp>
        <p:nvSpPr>
          <p:cNvPr id="18" name="矩形 17"/>
          <p:cNvSpPr/>
          <p:nvPr/>
        </p:nvSpPr>
        <p:spPr>
          <a:xfrm>
            <a:off x="820594" y="3910420"/>
            <a:ext cx="3652655"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更喜欢与物</a:t>
            </a:r>
            <a:r>
              <a:rPr lang="zh-CN" altLang="zh-CN" sz="2400" dirty="0" smtClean="0">
                <a:latin typeface="宋体" panose="02010600030101010101" pitchFamily="2" charset="-122"/>
                <a:ea typeface="黑体" panose="02010609060101010101" pitchFamily="49" charset="-122"/>
              </a:rPr>
              <a:t>打交道</a:t>
            </a:r>
            <a:endParaRPr lang="en-US" altLang="zh-CN" sz="2400" dirty="0" smtClean="0">
              <a:latin typeface="宋体" panose="02010600030101010101" pitchFamily="2" charset="-122"/>
              <a:ea typeface="黑体" panose="02010609060101010101" pitchFamily="49" charset="-122"/>
            </a:endParaRPr>
          </a:p>
          <a:p>
            <a:pPr marL="342900" indent="-342900">
              <a:lnSpc>
                <a:spcPct val="150000"/>
              </a:lnSpc>
              <a:buFont typeface="Arial" panose="020B0604020202020204" pitchFamily="34" charset="0"/>
              <a:buChar char="•"/>
            </a:pPr>
            <a:r>
              <a:rPr lang="zh-CN" altLang="zh-CN" sz="2400" dirty="0" smtClean="0">
                <a:latin typeface="宋体" panose="02010600030101010101" pitchFamily="2" charset="-122"/>
                <a:ea typeface="黑体" panose="02010609060101010101" pitchFamily="49" charset="-122"/>
              </a:rPr>
              <a:t>技术性</a:t>
            </a:r>
            <a:r>
              <a:rPr lang="zh-CN" altLang="zh-CN" sz="2400" dirty="0">
                <a:latin typeface="宋体" panose="02010600030101010101" pitchFamily="2" charset="-122"/>
                <a:ea typeface="黑体" panose="02010609060101010101" pitchFamily="49" charset="-122"/>
              </a:rPr>
              <a:t>行业工作人员</a:t>
            </a:r>
            <a:endParaRPr lang="zh-CN" altLang="zh-CN" sz="2400" dirty="0">
              <a:latin typeface="宋体" panose="02010600030101010101" pitchFamily="2" charset="-122"/>
              <a:ea typeface="黑体" panose="02010609060101010101" pitchFamily="49" charset="-122"/>
            </a:endParaRPr>
          </a:p>
          <a:p>
            <a:pPr marL="342900" indent="-342900">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工程师</a:t>
            </a:r>
            <a:endParaRPr lang="zh-CN" altLang="zh-CN" sz="2400" dirty="0">
              <a:latin typeface="宋体" panose="02010600030101010101" pitchFamily="2"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职业生涯规划导论</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23" name="矩形 22"/>
          <p:cNvSpPr/>
          <p:nvPr/>
        </p:nvSpPr>
        <p:spPr>
          <a:xfrm>
            <a:off x="3726344" y="3244334"/>
            <a:ext cx="4739311" cy="369332"/>
          </a:xfrm>
          <a:prstGeom prst="rect">
            <a:avLst/>
          </a:prstGeom>
        </p:spPr>
        <p:txBody>
          <a:bodyPr wrap="none">
            <a:spAutoFit/>
          </a:bodyPr>
          <a:lstStyle/>
          <a:p>
            <a:r>
              <a:rPr lang="en-US" altLang="zh-CN" dirty="0" smtClean="0"/>
              <a:t>http://www.iqiyi.com/w_19rs5up9d9.html</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92553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4" name="流程图: 可选过程 13"/>
          <p:cNvSpPr/>
          <p:nvPr/>
        </p:nvSpPr>
        <p:spPr>
          <a:xfrm>
            <a:off x="3301667" y="1795971"/>
            <a:ext cx="5849487"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3200" b="1" dirty="0" smtClean="0">
                <a:solidFill>
                  <a:schemeClr val="tx1"/>
                </a:solidFill>
                <a:latin typeface="宋体" panose="02010600030101010101" pitchFamily="2" charset="-122"/>
                <a:ea typeface="宋体" panose="02010600030101010101" pitchFamily="2" charset="-122"/>
              </a:rPr>
              <a:t>I</a:t>
            </a:r>
            <a:r>
              <a:rPr lang="zh-CN" altLang="en-US" sz="3200" b="1" dirty="0" smtClean="0">
                <a:solidFill>
                  <a:schemeClr val="tx1"/>
                </a:solidFill>
                <a:latin typeface="宋体" panose="02010600030101010101" pitchFamily="2" charset="-122"/>
                <a:ea typeface="宋体" panose="02010600030101010101" pitchFamily="2" charset="-122"/>
              </a:rPr>
              <a:t>研究型人（</a:t>
            </a:r>
            <a:r>
              <a:rPr lang="en-US" altLang="zh-CN" sz="3200" b="1" dirty="0" smtClean="0">
                <a:solidFill>
                  <a:schemeClr val="tx1"/>
                </a:solidFill>
                <a:latin typeface="宋体" panose="02010600030101010101" pitchFamily="2" charset="-122"/>
                <a:ea typeface="宋体" panose="02010600030101010101" pitchFamily="2" charset="-122"/>
              </a:rPr>
              <a:t>thinker</a:t>
            </a:r>
            <a:r>
              <a:rPr lang="zh-CN" altLang="en-US" sz="3200" b="1" dirty="0" smtClean="0">
                <a:solidFill>
                  <a:schemeClr val="tx1"/>
                </a:solidFill>
                <a:latin typeface="宋体" panose="02010600030101010101" pitchFamily="2" charset="-122"/>
                <a:ea typeface="宋体" panose="02010600030101010101" pitchFamily="2" charset="-122"/>
              </a:rPr>
              <a:t>）的特点</a:t>
            </a:r>
            <a:endParaRPr lang="zh-CN" altLang="en-US" sz="3200" b="1" dirty="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latin typeface="宋体" panose="02010600030101010101" pitchFamily="2" charset="-122"/>
              <a:ea typeface="宋体" panose="02010600030101010101" pitchFamily="2" charset="-122"/>
            </a:endParaRPr>
          </a:p>
        </p:txBody>
      </p:sp>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5438" y="2850706"/>
            <a:ext cx="136842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647432" y="3716482"/>
            <a:ext cx="3544824" cy="175432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喜欢探索和理解事物</a:t>
            </a:r>
            <a:endParaRPr lang="zh-CN" altLang="zh-CN" sz="2400" dirty="0">
              <a:latin typeface="宋体" panose="02010600030101010101" pitchFamily="2"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爱分析的</a:t>
            </a:r>
            <a:endParaRPr lang="zh-CN" altLang="zh-CN" sz="2400" dirty="0">
              <a:latin typeface="宋体" panose="02010600030101010101" pitchFamily="2"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zh-CN" sz="2400" dirty="0" smtClean="0">
                <a:latin typeface="宋体" panose="02010600030101010101" pitchFamily="2" charset="-122"/>
                <a:ea typeface="黑体" panose="02010609060101010101" pitchFamily="49" charset="-122"/>
              </a:rPr>
              <a:t>有智慧的</a:t>
            </a:r>
            <a:endParaRPr lang="zh-CN" altLang="zh-CN" sz="2400" dirty="0">
              <a:latin typeface="宋体" panose="02010600030101010101" pitchFamily="2" charset="-122"/>
              <a:ea typeface="黑体" panose="02010609060101010101" pitchFamily="49" charset="-122"/>
            </a:endParaRPr>
          </a:p>
        </p:txBody>
      </p:sp>
      <p:sp>
        <p:nvSpPr>
          <p:cNvPr id="5" name="矩形 4"/>
          <p:cNvSpPr/>
          <p:nvPr/>
        </p:nvSpPr>
        <p:spPr>
          <a:xfrm>
            <a:off x="1598636" y="3916643"/>
            <a:ext cx="2955455" cy="175432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独立的</a:t>
            </a:r>
            <a:endParaRPr lang="zh-CN" altLang="zh-CN" sz="2400" dirty="0">
              <a:latin typeface="宋体" panose="02010600030101010101" pitchFamily="2"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实验室研究员</a:t>
            </a:r>
            <a:endParaRPr lang="zh-CN" altLang="zh-CN" sz="2400" dirty="0">
              <a:latin typeface="宋体" panose="02010600030101010101" pitchFamily="2"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科学家</a:t>
            </a:r>
            <a:endParaRPr lang="zh-CN" altLang="zh-CN" sz="2400" dirty="0">
              <a:latin typeface="宋体" panose="02010600030101010101" pitchFamily="2" charset="-122"/>
              <a:ea typeface="黑体" panose="02010609060101010101" pitchFamily="49" charset="-122"/>
            </a:endParaRPr>
          </a:p>
        </p:txBody>
      </p:sp>
      <p:sp>
        <p:nvSpPr>
          <p:cNvPr id="18" name="标题 1"/>
          <p:cNvSpPr txBox="1"/>
          <p:nvPr/>
        </p:nvSpPr>
        <p:spPr>
          <a:xfrm>
            <a:off x="762394" y="937274"/>
            <a:ext cx="9342901" cy="68232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smtClean="0">
                <a:ln>
                  <a:noFill/>
                </a:ln>
                <a:solidFill>
                  <a:schemeClr val="bg1"/>
                </a:solidFill>
                <a:effectLst/>
                <a:uLnTx/>
                <a:uFillTx/>
                <a:latin typeface="+mj-lt"/>
                <a:ea typeface="黑体" panose="02010609060101010101" pitchFamily="49" charset="-122"/>
                <a:cs typeface="+mj-cs"/>
              </a:rPr>
              <a:t>1.2.2 </a:t>
            </a:r>
            <a:r>
              <a:rPr kumimoji="0" lang="zh-CN" altLang="en-US" sz="3600" b="1" i="0" u="none" strike="noStrike" kern="1200" cap="none" spc="0" normalizeH="0" baseline="0" noProof="0" dirty="0" smtClean="0">
                <a:ln>
                  <a:noFill/>
                </a:ln>
                <a:solidFill>
                  <a:schemeClr val="bg1"/>
                </a:solidFill>
                <a:effectLst/>
                <a:uLnTx/>
                <a:uFillTx/>
                <a:latin typeface="+mj-lt"/>
                <a:ea typeface="黑体" panose="02010609060101010101" pitchFamily="49" charset="-122"/>
                <a:cs typeface="+mj-cs"/>
              </a:rPr>
              <a:t>霍兰德的职业兴趣类型与职业环境类型</a:t>
            </a:r>
            <a:endParaRPr kumimoji="0" lang="zh-CN" alt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92553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4" name="流程图: 可选过程 13"/>
          <p:cNvSpPr/>
          <p:nvPr/>
        </p:nvSpPr>
        <p:spPr>
          <a:xfrm>
            <a:off x="3301667" y="1795971"/>
            <a:ext cx="5494861"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3200" b="1" dirty="0">
                <a:solidFill>
                  <a:schemeClr val="tx1"/>
                </a:solidFill>
                <a:latin typeface="宋体" panose="02010600030101010101" pitchFamily="2" charset="-122"/>
                <a:ea typeface="宋体" panose="02010600030101010101" pitchFamily="2" charset="-122"/>
              </a:rPr>
              <a:t>A</a:t>
            </a:r>
            <a:r>
              <a:rPr lang="zh-CN" altLang="en-US" sz="3200" b="1" dirty="0">
                <a:solidFill>
                  <a:schemeClr val="tx1"/>
                </a:solidFill>
                <a:latin typeface="宋体" panose="02010600030101010101" pitchFamily="2" charset="-122"/>
                <a:ea typeface="宋体" panose="02010600030101010101" pitchFamily="2" charset="-122"/>
              </a:rPr>
              <a:t>艺术型人</a:t>
            </a:r>
            <a:r>
              <a:rPr lang="en-US" altLang="zh-CN" sz="3200" b="1" dirty="0">
                <a:solidFill>
                  <a:schemeClr val="tx1"/>
                </a:solidFill>
                <a:latin typeface="宋体" panose="02010600030101010101" pitchFamily="2" charset="-122"/>
                <a:ea typeface="宋体" panose="02010600030101010101" pitchFamily="2" charset="-122"/>
              </a:rPr>
              <a:t>(creator)</a:t>
            </a:r>
            <a:r>
              <a:rPr lang="zh-CN" altLang="en-US" sz="3200" b="1" dirty="0">
                <a:solidFill>
                  <a:schemeClr val="tx1"/>
                </a:solidFill>
                <a:latin typeface="宋体" panose="02010600030101010101" pitchFamily="2" charset="-122"/>
                <a:ea typeface="宋体" panose="02010600030101010101" pitchFamily="2" charset="-122"/>
              </a:rPr>
              <a:t>的特点</a:t>
            </a:r>
            <a:endParaRPr lang="zh-CN" altLang="en-US" sz="3200" b="1" dirty="0">
              <a:ln w="18000">
                <a:solidFill>
                  <a:schemeClr val="accent2">
                    <a:satMod val="140000"/>
                  </a:schemeClr>
                </a:solidFill>
                <a:prstDash val="solid"/>
                <a:miter lim="800000"/>
              </a:ln>
              <a:solidFill>
                <a:schemeClr val="tx1"/>
              </a:solidFill>
              <a:effectLst>
                <a:outerShdw blurRad="25500" dist="23000" dir="7020000" algn="tl">
                  <a:srgbClr val="000000">
                    <a:alpha val="50000"/>
                  </a:srgbClr>
                </a:outerShdw>
              </a:effectLst>
              <a:latin typeface="宋体" panose="02010600030101010101" pitchFamily="2" charset="-122"/>
              <a:ea typeface="宋体" panose="02010600030101010101" pitchFamily="2" charset="-122"/>
            </a:endParaRPr>
          </a:p>
        </p:txBody>
      </p:sp>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8576" y="2912872"/>
            <a:ext cx="19621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775448" y="3608076"/>
            <a:ext cx="6096000" cy="1754326"/>
          </a:xfrm>
          <a:prstGeom prst="rect">
            <a:avLst/>
          </a:prstGeom>
        </p:spPr>
        <p:txBody>
          <a:bodyPr>
            <a:spAutoFit/>
          </a:bodyPr>
          <a:lstStyle/>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喜欢自我表达</a:t>
            </a:r>
            <a:endParaRPr lang="zh-CN" altLang="zh-CN" sz="2400" dirty="0">
              <a:latin typeface="宋体" panose="02010600030101010101" pitchFamily="2"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富有想象力、创造力</a:t>
            </a:r>
            <a:endParaRPr lang="zh-CN" altLang="zh-CN" sz="2400" dirty="0">
              <a:latin typeface="宋体" panose="02010600030101010101" pitchFamily="2"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zh-CN" sz="2400" dirty="0" smtClean="0">
                <a:latin typeface="宋体" panose="02010600030101010101" pitchFamily="2" charset="-122"/>
                <a:ea typeface="黑体" panose="02010609060101010101" pitchFamily="49" charset="-122"/>
              </a:rPr>
              <a:t>追求美</a:t>
            </a:r>
            <a:endParaRPr lang="zh-CN" altLang="zh-CN" sz="2400" dirty="0">
              <a:latin typeface="宋体" panose="02010600030101010101" pitchFamily="2" charset="-122"/>
              <a:ea typeface="黑体" panose="02010609060101010101" pitchFamily="49" charset="-122"/>
            </a:endParaRPr>
          </a:p>
        </p:txBody>
      </p:sp>
      <p:sp>
        <p:nvSpPr>
          <p:cNvPr id="4" name="矩形 3"/>
          <p:cNvSpPr/>
          <p:nvPr/>
        </p:nvSpPr>
        <p:spPr>
          <a:xfrm>
            <a:off x="1114685" y="3695780"/>
            <a:ext cx="6096000" cy="1754326"/>
          </a:xfrm>
          <a:prstGeom prst="rect">
            <a:avLst/>
          </a:prstGeom>
        </p:spPr>
        <p:txBody>
          <a:bodyPr>
            <a:spAutoFit/>
          </a:bodyPr>
          <a:lstStyle/>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喜欢多样性与变化性</a:t>
            </a:r>
            <a:endParaRPr lang="zh-CN" altLang="zh-CN" sz="2400" dirty="0">
              <a:latin typeface="宋体" panose="02010600030101010101" pitchFamily="2"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作家</a:t>
            </a:r>
            <a:endParaRPr lang="zh-CN" altLang="zh-CN" sz="2400" dirty="0">
              <a:latin typeface="宋体" panose="02010600030101010101" pitchFamily="2" charset="-122"/>
              <a:ea typeface="黑体" panose="02010609060101010101" pitchFamily="49" charset="-122"/>
            </a:endParaRPr>
          </a:p>
          <a:p>
            <a:pPr marL="342900" indent="-342900" algn="just">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艺术家</a:t>
            </a:r>
            <a:endParaRPr lang="zh-CN" altLang="zh-CN" sz="2400" dirty="0">
              <a:latin typeface="宋体" panose="02010600030101010101" pitchFamily="2" charset="-122"/>
              <a:ea typeface="黑体" panose="02010609060101010101" pitchFamily="49" charset="-122"/>
            </a:endParaRPr>
          </a:p>
        </p:txBody>
      </p:sp>
      <p:sp>
        <p:nvSpPr>
          <p:cNvPr id="18" name="标题 1"/>
          <p:cNvSpPr txBox="1"/>
          <p:nvPr/>
        </p:nvSpPr>
        <p:spPr>
          <a:xfrm>
            <a:off x="762394" y="937274"/>
            <a:ext cx="9342901" cy="68232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smtClean="0">
                <a:ln>
                  <a:noFill/>
                </a:ln>
                <a:solidFill>
                  <a:schemeClr val="bg1"/>
                </a:solidFill>
                <a:effectLst/>
                <a:uLnTx/>
                <a:uFillTx/>
                <a:latin typeface="+mj-lt"/>
                <a:ea typeface="黑体" panose="02010609060101010101" pitchFamily="49" charset="-122"/>
                <a:cs typeface="+mj-cs"/>
              </a:rPr>
              <a:t>1.2.2 </a:t>
            </a:r>
            <a:r>
              <a:rPr kumimoji="0" lang="zh-CN" altLang="en-US" sz="3600" b="1" i="0" u="none" strike="noStrike" kern="1200" cap="none" spc="0" normalizeH="0" baseline="0" noProof="0" dirty="0" smtClean="0">
                <a:ln>
                  <a:noFill/>
                </a:ln>
                <a:solidFill>
                  <a:schemeClr val="bg1"/>
                </a:solidFill>
                <a:effectLst/>
                <a:uLnTx/>
                <a:uFillTx/>
                <a:latin typeface="+mj-lt"/>
                <a:ea typeface="黑体" panose="02010609060101010101" pitchFamily="49" charset="-122"/>
                <a:cs typeface="+mj-cs"/>
              </a:rPr>
              <a:t>霍兰德的职业兴趣类型与职业环境类型</a:t>
            </a:r>
            <a:endParaRPr kumimoji="0" lang="zh-CN" alt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92553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4" name="流程图: 可选过程 13"/>
          <p:cNvSpPr/>
          <p:nvPr/>
        </p:nvSpPr>
        <p:spPr>
          <a:xfrm>
            <a:off x="3301667" y="1795971"/>
            <a:ext cx="5494861"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3200" b="1" dirty="0">
                <a:solidFill>
                  <a:schemeClr val="tx1"/>
                </a:solidFill>
                <a:latin typeface="宋体" panose="02010600030101010101" pitchFamily="2" charset="-122"/>
                <a:ea typeface="宋体" panose="02010600030101010101" pitchFamily="2" charset="-122"/>
              </a:rPr>
              <a:t>S</a:t>
            </a:r>
            <a:r>
              <a:rPr lang="zh-CN" altLang="en-US" sz="3200" b="1" dirty="0">
                <a:solidFill>
                  <a:schemeClr val="tx1"/>
                </a:solidFill>
                <a:latin typeface="宋体" panose="02010600030101010101" pitchFamily="2" charset="-122"/>
                <a:ea typeface="宋体" panose="02010600030101010101" pitchFamily="2" charset="-122"/>
              </a:rPr>
              <a:t>社会型人</a:t>
            </a:r>
            <a:r>
              <a:rPr lang="en-US" altLang="zh-CN" sz="3200" b="1" dirty="0">
                <a:solidFill>
                  <a:schemeClr val="tx1"/>
                </a:solidFill>
                <a:latin typeface="宋体" panose="02010600030101010101" pitchFamily="2" charset="-122"/>
                <a:ea typeface="宋体" panose="02010600030101010101" pitchFamily="2" charset="-122"/>
              </a:rPr>
              <a:t>(helper)</a:t>
            </a:r>
            <a:r>
              <a:rPr lang="zh-CN" altLang="en-US" sz="3200" b="1" dirty="0">
                <a:solidFill>
                  <a:schemeClr val="tx1"/>
                </a:solidFill>
                <a:latin typeface="宋体" panose="02010600030101010101" pitchFamily="2" charset="-122"/>
                <a:ea typeface="宋体" panose="02010600030101010101" pitchFamily="2" charset="-122"/>
              </a:rPr>
              <a:t>的特点</a:t>
            </a:r>
            <a:endParaRPr lang="zh-CN" altLang="en-US" sz="3200" b="1" dirty="0">
              <a:solidFill>
                <a:schemeClr val="tx1"/>
              </a:solidFill>
              <a:latin typeface="宋体" panose="02010600030101010101" pitchFamily="2" charset="-122"/>
              <a:ea typeface="宋体" panose="02010600030101010101" pitchFamily="2" charset="-122"/>
            </a:endParaRPr>
          </a:p>
        </p:txBody>
      </p:sp>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4932" y="2903725"/>
            <a:ext cx="1849437"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745030" y="3729969"/>
            <a:ext cx="6096000" cy="1754326"/>
          </a:xfrm>
          <a:prstGeom prst="rect">
            <a:avLst/>
          </a:prstGeom>
        </p:spPr>
        <p:txBody>
          <a:bodyPr>
            <a:spAutoFit/>
          </a:bodyPr>
          <a:lstStyle/>
          <a:p>
            <a:pPr marL="342900" indent="-342900">
              <a:lnSpc>
                <a:spcPct val="150000"/>
              </a:lnSpc>
              <a:buFont typeface="Arial" panose="020B0604020202020204" pitchFamily="34" charset="0"/>
              <a:buChar char="•"/>
            </a:pPr>
            <a:r>
              <a:rPr lang="zh-CN" altLang="zh-CN" sz="2400" dirty="0" smtClean="0">
                <a:latin typeface="宋体" panose="02010600030101010101" pitchFamily="2" charset="-122"/>
                <a:ea typeface="黑体" panose="02010609060101010101" pitchFamily="49" charset="-122"/>
              </a:rPr>
              <a:t>对人感兴趣</a:t>
            </a:r>
            <a:endParaRPr lang="zh-CN" altLang="zh-CN" sz="2400" dirty="0" smtClean="0">
              <a:latin typeface="宋体" panose="02010600030101010101" pitchFamily="2" charset="-122"/>
              <a:ea typeface="黑体" panose="02010609060101010101" pitchFamily="49" charset="-122"/>
            </a:endParaRPr>
          </a:p>
          <a:p>
            <a:pPr marL="342900" indent="-342900">
              <a:lnSpc>
                <a:spcPct val="150000"/>
              </a:lnSpc>
              <a:buFont typeface="Arial" panose="020B0604020202020204" pitchFamily="34" charset="0"/>
              <a:buChar char="•"/>
            </a:pPr>
            <a:r>
              <a:rPr lang="zh-CN" altLang="zh-CN" sz="2400" dirty="0" smtClean="0">
                <a:latin typeface="宋体" panose="02010600030101010101" pitchFamily="2" charset="-122"/>
                <a:ea typeface="黑体" panose="02010609060101010101" pitchFamily="49" charset="-122"/>
              </a:rPr>
              <a:t>良好的人际交往技能</a:t>
            </a:r>
            <a:endParaRPr lang="zh-CN" altLang="zh-CN" sz="2400" dirty="0" smtClean="0">
              <a:latin typeface="宋体" panose="02010600030101010101" pitchFamily="2" charset="-122"/>
              <a:ea typeface="黑体" panose="02010609060101010101" pitchFamily="49" charset="-122"/>
            </a:endParaRPr>
          </a:p>
          <a:p>
            <a:pPr marL="342900" indent="-342900">
              <a:lnSpc>
                <a:spcPct val="150000"/>
              </a:lnSpc>
              <a:buFont typeface="Arial" panose="020B0604020202020204" pitchFamily="34" charset="0"/>
              <a:buChar char="•"/>
            </a:pPr>
            <a:r>
              <a:rPr lang="zh-CN" altLang="zh-CN" sz="2400" dirty="0" smtClean="0">
                <a:latin typeface="宋体" panose="02010600030101010101" pitchFamily="2" charset="-122"/>
                <a:ea typeface="黑体" panose="02010609060101010101" pitchFamily="49" charset="-122"/>
              </a:rPr>
              <a:t>服务他人</a:t>
            </a:r>
            <a:endParaRPr lang="zh-CN" altLang="zh-CN" sz="2400" dirty="0">
              <a:latin typeface="宋体" panose="02010600030101010101" pitchFamily="2" charset="-122"/>
              <a:ea typeface="黑体" panose="02010609060101010101" pitchFamily="49" charset="-122"/>
            </a:endParaRPr>
          </a:p>
        </p:txBody>
      </p:sp>
      <p:sp>
        <p:nvSpPr>
          <p:cNvPr id="5" name="矩形 4"/>
          <p:cNvSpPr/>
          <p:nvPr/>
        </p:nvSpPr>
        <p:spPr>
          <a:xfrm>
            <a:off x="1545771" y="3729969"/>
            <a:ext cx="6096000" cy="1754326"/>
          </a:xfrm>
          <a:prstGeom prst="rect">
            <a:avLst/>
          </a:prstGeom>
        </p:spPr>
        <p:txBody>
          <a:bodyPr>
            <a:spAutoFit/>
          </a:bodyPr>
          <a:lstStyle/>
          <a:p>
            <a:pPr marL="342900" indent="-342900">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帮助别人解决问题</a:t>
            </a:r>
            <a:endParaRPr lang="zh-CN" altLang="zh-CN" sz="2400" dirty="0">
              <a:latin typeface="宋体" panose="02010600030101010101" pitchFamily="2" charset="-122"/>
              <a:ea typeface="黑体" panose="02010609060101010101" pitchFamily="49" charset="-122"/>
            </a:endParaRPr>
          </a:p>
          <a:p>
            <a:pPr marL="342900" indent="-342900">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教师</a:t>
            </a:r>
            <a:endParaRPr lang="zh-CN" altLang="zh-CN" sz="2400" dirty="0">
              <a:latin typeface="宋体" panose="02010600030101010101" pitchFamily="2" charset="-122"/>
              <a:ea typeface="黑体" panose="02010609060101010101" pitchFamily="49" charset="-122"/>
            </a:endParaRPr>
          </a:p>
          <a:p>
            <a:pPr marL="342900" indent="-342900">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护士</a:t>
            </a:r>
            <a:endParaRPr lang="zh-CN" altLang="zh-CN" sz="2400" dirty="0">
              <a:latin typeface="宋体" panose="02010600030101010101" pitchFamily="2" charset="-122"/>
              <a:ea typeface="黑体" panose="02010609060101010101" pitchFamily="49" charset="-122"/>
            </a:endParaRPr>
          </a:p>
        </p:txBody>
      </p:sp>
      <p:sp>
        <p:nvSpPr>
          <p:cNvPr id="18" name="标题 1"/>
          <p:cNvSpPr txBox="1"/>
          <p:nvPr/>
        </p:nvSpPr>
        <p:spPr>
          <a:xfrm>
            <a:off x="762394" y="937274"/>
            <a:ext cx="9342901" cy="68232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smtClean="0">
                <a:ln>
                  <a:noFill/>
                </a:ln>
                <a:solidFill>
                  <a:schemeClr val="bg1"/>
                </a:solidFill>
                <a:effectLst/>
                <a:uLnTx/>
                <a:uFillTx/>
                <a:latin typeface="+mj-lt"/>
                <a:ea typeface="黑体" panose="02010609060101010101" pitchFamily="49" charset="-122"/>
                <a:cs typeface="+mj-cs"/>
              </a:rPr>
              <a:t>1.2.2 </a:t>
            </a:r>
            <a:r>
              <a:rPr kumimoji="0" lang="zh-CN" altLang="en-US" sz="3600" b="1" i="0" u="none" strike="noStrike" kern="1200" cap="none" spc="0" normalizeH="0" baseline="0" noProof="0" dirty="0" smtClean="0">
                <a:ln>
                  <a:noFill/>
                </a:ln>
                <a:solidFill>
                  <a:schemeClr val="bg1"/>
                </a:solidFill>
                <a:effectLst/>
                <a:uLnTx/>
                <a:uFillTx/>
                <a:latin typeface="+mj-lt"/>
                <a:ea typeface="黑体" panose="02010609060101010101" pitchFamily="49" charset="-122"/>
                <a:cs typeface="+mj-cs"/>
              </a:rPr>
              <a:t>霍兰德的职业兴趣类型与职业环境类型</a:t>
            </a:r>
            <a:endParaRPr kumimoji="0" lang="zh-CN" alt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92553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4" name="流程图: 可选过程 13"/>
          <p:cNvSpPr/>
          <p:nvPr/>
        </p:nvSpPr>
        <p:spPr>
          <a:xfrm>
            <a:off x="3301667" y="1795971"/>
            <a:ext cx="5699458"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3200" b="1" dirty="0">
                <a:solidFill>
                  <a:schemeClr val="tx1"/>
                </a:solidFill>
                <a:latin typeface="宋体" panose="02010600030101010101" pitchFamily="2" charset="-122"/>
                <a:ea typeface="宋体" panose="02010600030101010101" pitchFamily="2" charset="-122"/>
              </a:rPr>
              <a:t>E</a:t>
            </a:r>
            <a:r>
              <a:rPr lang="zh-CN" altLang="en-US" sz="3200" b="1" dirty="0">
                <a:solidFill>
                  <a:schemeClr val="tx1"/>
                </a:solidFill>
                <a:latin typeface="宋体" panose="02010600030101010101" pitchFamily="2" charset="-122"/>
                <a:ea typeface="宋体" panose="02010600030101010101" pitchFamily="2" charset="-122"/>
              </a:rPr>
              <a:t>企业型人</a:t>
            </a:r>
            <a:r>
              <a:rPr lang="en-US" altLang="zh-CN" sz="3200" b="1" dirty="0">
                <a:solidFill>
                  <a:schemeClr val="tx1"/>
                </a:solidFill>
                <a:latin typeface="宋体" panose="02010600030101010101" pitchFamily="2" charset="-122"/>
                <a:ea typeface="宋体" panose="02010600030101010101" pitchFamily="2" charset="-122"/>
              </a:rPr>
              <a:t>(persuader)</a:t>
            </a:r>
            <a:r>
              <a:rPr lang="zh-CN" altLang="en-US" sz="3200" b="1" dirty="0">
                <a:solidFill>
                  <a:schemeClr val="tx1"/>
                </a:solidFill>
                <a:latin typeface="宋体" panose="02010600030101010101" pitchFamily="2" charset="-122"/>
                <a:ea typeface="宋体" panose="02010600030101010101" pitchFamily="2" charset="-122"/>
              </a:rPr>
              <a:t>的特点</a:t>
            </a:r>
            <a:endParaRPr lang="zh-CN" altLang="en-US" sz="3200" b="1" dirty="0">
              <a:solidFill>
                <a:schemeClr val="tx1"/>
              </a:solidFill>
              <a:latin typeface="宋体" panose="02010600030101010101" pitchFamily="2" charset="-122"/>
              <a:ea typeface="宋体" panose="02010600030101010101" pitchFamily="2" charset="-122"/>
            </a:endParaRPr>
          </a:p>
        </p:txBody>
      </p:sp>
      <p:pic>
        <p:nvPicPr>
          <p:cNvPr id="1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7789" y="2986024"/>
            <a:ext cx="209708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604138" y="3607500"/>
            <a:ext cx="6096000" cy="1865126"/>
          </a:xfrm>
          <a:prstGeom prst="rect">
            <a:avLst/>
          </a:prstGeom>
        </p:spPr>
        <p:txBody>
          <a:bodyPr>
            <a:spAutoFit/>
          </a:bodyPr>
          <a:lstStyle/>
          <a:p>
            <a:pPr marL="342900" indent="-342900">
              <a:lnSpc>
                <a:spcPct val="16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向人推销自己的产品或观点</a:t>
            </a:r>
            <a:endParaRPr lang="zh-CN" altLang="zh-CN" sz="2400" dirty="0">
              <a:latin typeface="宋体" panose="02010600030101010101" pitchFamily="2" charset="-122"/>
              <a:ea typeface="黑体" panose="02010609060101010101" pitchFamily="49" charset="-122"/>
            </a:endParaRPr>
          </a:p>
          <a:p>
            <a:pPr marL="342900" indent="-342900">
              <a:lnSpc>
                <a:spcPct val="16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追寻领导力与社会影响</a:t>
            </a:r>
            <a:endParaRPr lang="zh-CN" altLang="zh-CN" sz="2400" dirty="0">
              <a:latin typeface="宋体" panose="02010600030101010101" pitchFamily="2" charset="-122"/>
              <a:ea typeface="黑体" panose="02010609060101010101" pitchFamily="49" charset="-122"/>
            </a:endParaRPr>
          </a:p>
          <a:p>
            <a:pPr marL="342900" indent="-342900">
              <a:lnSpc>
                <a:spcPct val="16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有抱负，雄心勃勃</a:t>
            </a:r>
            <a:endParaRPr lang="zh-CN" altLang="zh-CN" sz="2400" dirty="0">
              <a:latin typeface="宋体" panose="02010600030101010101" pitchFamily="2" charset="-122"/>
              <a:ea typeface="黑体" panose="02010609060101010101" pitchFamily="49" charset="-122"/>
            </a:endParaRPr>
          </a:p>
        </p:txBody>
      </p:sp>
      <p:sp>
        <p:nvSpPr>
          <p:cNvPr id="4" name="矩形 3"/>
          <p:cNvSpPr/>
          <p:nvPr/>
        </p:nvSpPr>
        <p:spPr>
          <a:xfrm>
            <a:off x="1821209" y="3760693"/>
            <a:ext cx="6096000" cy="1865126"/>
          </a:xfrm>
          <a:prstGeom prst="rect">
            <a:avLst/>
          </a:prstGeom>
        </p:spPr>
        <p:txBody>
          <a:bodyPr>
            <a:spAutoFit/>
          </a:bodyPr>
          <a:lstStyle/>
          <a:p>
            <a:pPr marL="342900" indent="-342900">
              <a:lnSpc>
                <a:spcPct val="16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言语说服能力强</a:t>
            </a:r>
            <a:endParaRPr lang="zh-CN" altLang="zh-CN" sz="2400" dirty="0">
              <a:latin typeface="宋体" panose="02010600030101010101" pitchFamily="2" charset="-122"/>
              <a:ea typeface="黑体" panose="02010609060101010101" pitchFamily="49" charset="-122"/>
            </a:endParaRPr>
          </a:p>
          <a:p>
            <a:pPr marL="342900" indent="-342900">
              <a:lnSpc>
                <a:spcPct val="16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销售、管理人员</a:t>
            </a:r>
            <a:endParaRPr lang="zh-CN" altLang="zh-CN" sz="2400" dirty="0">
              <a:latin typeface="宋体" panose="02010600030101010101" pitchFamily="2" charset="-122"/>
              <a:ea typeface="黑体" panose="02010609060101010101" pitchFamily="49" charset="-122"/>
            </a:endParaRPr>
          </a:p>
          <a:p>
            <a:pPr marL="342900" indent="-342900">
              <a:lnSpc>
                <a:spcPct val="16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政治家</a:t>
            </a:r>
            <a:endParaRPr lang="zh-CN" altLang="zh-CN" sz="2400" dirty="0">
              <a:latin typeface="宋体" panose="02010600030101010101" pitchFamily="2" charset="-122"/>
              <a:ea typeface="黑体" panose="02010609060101010101" pitchFamily="49" charset="-122"/>
            </a:endParaRPr>
          </a:p>
        </p:txBody>
      </p:sp>
      <p:sp>
        <p:nvSpPr>
          <p:cNvPr id="18" name="标题 1"/>
          <p:cNvSpPr txBox="1"/>
          <p:nvPr/>
        </p:nvSpPr>
        <p:spPr>
          <a:xfrm>
            <a:off x="762394" y="937274"/>
            <a:ext cx="9342901" cy="68232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smtClean="0">
                <a:ln>
                  <a:noFill/>
                </a:ln>
                <a:solidFill>
                  <a:schemeClr val="bg1"/>
                </a:solidFill>
                <a:effectLst/>
                <a:uLnTx/>
                <a:uFillTx/>
                <a:latin typeface="+mj-lt"/>
                <a:ea typeface="黑体" panose="02010609060101010101" pitchFamily="49" charset="-122"/>
                <a:cs typeface="+mj-cs"/>
              </a:rPr>
              <a:t>1.2.2 </a:t>
            </a:r>
            <a:r>
              <a:rPr kumimoji="0" lang="zh-CN" altLang="en-US" sz="3600" b="1" i="0" u="none" strike="noStrike" kern="1200" cap="none" spc="0" normalizeH="0" baseline="0" noProof="0" dirty="0" smtClean="0">
                <a:ln>
                  <a:noFill/>
                </a:ln>
                <a:solidFill>
                  <a:schemeClr val="bg1"/>
                </a:solidFill>
                <a:effectLst/>
                <a:uLnTx/>
                <a:uFillTx/>
                <a:latin typeface="+mj-lt"/>
                <a:ea typeface="黑体" panose="02010609060101010101" pitchFamily="49" charset="-122"/>
                <a:cs typeface="+mj-cs"/>
              </a:rPr>
              <a:t>霍兰德的职业兴趣类型与职业环境类型</a:t>
            </a:r>
            <a:endParaRPr kumimoji="0" lang="zh-CN" alt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92553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794085" y="937274"/>
            <a:ext cx="9243908" cy="682322"/>
          </a:xfrm>
        </p:spPr>
        <p:txBody>
          <a:bodyPr>
            <a:noAutofit/>
          </a:bodyPr>
          <a:lstStyle/>
          <a:p>
            <a:r>
              <a:rPr lang="en-US" altLang="zh-CN" sz="3600" b="1" dirty="0" smtClean="0">
                <a:solidFill>
                  <a:schemeClr val="bg1"/>
                </a:solidFill>
                <a:ea typeface="黑体" panose="02010609060101010101" pitchFamily="49" charset="-122"/>
              </a:rPr>
              <a:t>1.2.2 </a:t>
            </a:r>
            <a:r>
              <a:rPr lang="zh-CN" altLang="en-US" sz="3600" b="1" dirty="0">
                <a:solidFill>
                  <a:schemeClr val="bg1"/>
                </a:solidFill>
                <a:ea typeface="黑体" panose="02010609060101010101" pitchFamily="49" charset="-122"/>
              </a:rPr>
              <a:t>霍兰德的职业兴趣类型与职业环境类型</a:t>
            </a:r>
            <a:endParaRPr lang="zh-CN" altLang="en-US" sz="3600" dirty="0"/>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4" name="流程图: 可选过程 13"/>
          <p:cNvSpPr/>
          <p:nvPr/>
        </p:nvSpPr>
        <p:spPr>
          <a:xfrm>
            <a:off x="2958643" y="1795971"/>
            <a:ext cx="6144085"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3200" b="1" dirty="0">
              <a:solidFill>
                <a:schemeClr val="tx1"/>
              </a:solidFill>
              <a:latin typeface="宋体" panose="02010600030101010101" pitchFamily="2" charset="-122"/>
              <a:ea typeface="宋体" panose="02010600030101010101" pitchFamily="2" charset="-122"/>
            </a:endParaRPr>
          </a:p>
        </p:txBody>
      </p:sp>
      <p:sp>
        <p:nvSpPr>
          <p:cNvPr id="21" name="Rectangle 3"/>
          <p:cNvSpPr txBox="1">
            <a:spLocks noChangeArrowheads="1"/>
          </p:cNvSpPr>
          <p:nvPr/>
        </p:nvSpPr>
        <p:spPr>
          <a:xfrm>
            <a:off x="3076364" y="1820165"/>
            <a:ext cx="6283325" cy="815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宋体" panose="02010600030101010101" pitchFamily="2" charset="-122"/>
                <a:ea typeface="宋体" panose="02010600030101010101" pitchFamily="2" charset="-122"/>
              </a:rPr>
              <a:t>C</a:t>
            </a:r>
            <a:r>
              <a:rPr lang="zh-CN" altLang="en-US" sz="3200" b="1" dirty="0" smtClean="0">
                <a:latin typeface="宋体" panose="02010600030101010101" pitchFamily="2" charset="-122"/>
                <a:ea typeface="宋体" panose="02010600030101010101" pitchFamily="2" charset="-122"/>
              </a:rPr>
              <a:t>事务型人（</a:t>
            </a:r>
            <a:r>
              <a:rPr lang="en-US" sz="3200" b="1" dirty="0" smtClean="0">
                <a:latin typeface="宋体" panose="02010600030101010101" pitchFamily="2" charset="-122"/>
                <a:ea typeface="宋体" panose="02010600030101010101" pitchFamily="2" charset="-122"/>
              </a:rPr>
              <a:t>organizer</a:t>
            </a:r>
            <a:r>
              <a:rPr lang="zh-CN" altLang="en-US" sz="3200" b="1" dirty="0" smtClean="0">
                <a:latin typeface="宋体" panose="02010600030101010101" pitchFamily="2" charset="-122"/>
                <a:ea typeface="宋体" panose="02010600030101010101" pitchFamily="2" charset="-122"/>
              </a:rPr>
              <a:t>）的特点</a:t>
            </a:r>
            <a:endParaRPr lang="zh-CN" altLang="en-US" sz="3200" b="1" dirty="0">
              <a:latin typeface="宋体" panose="02010600030101010101" pitchFamily="2" charset="-122"/>
              <a:ea typeface="宋体" panose="02010600030101010101" pitchFamily="2" charset="-122"/>
            </a:endParaRPr>
          </a:p>
        </p:txBody>
      </p:sp>
      <p:pic>
        <p:nvPicPr>
          <p:cNvPr id="2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9669" y="2986024"/>
            <a:ext cx="1636713" cy="357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680648" y="3489867"/>
            <a:ext cx="6096000" cy="1902059"/>
          </a:xfrm>
          <a:prstGeom prst="rect">
            <a:avLst/>
          </a:prstGeom>
        </p:spPr>
        <p:txBody>
          <a:bodyPr>
            <a:spAutoFit/>
          </a:bodyPr>
          <a:lstStyle/>
          <a:p>
            <a:pPr marL="342900" indent="-342900">
              <a:lnSpc>
                <a:spcPct val="150000"/>
              </a:lnSpc>
              <a:spcBef>
                <a:spcPct val="40000"/>
              </a:spcBef>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喜欢有条理、程序化的工作</a:t>
            </a:r>
            <a:endParaRPr lang="zh-CN" altLang="zh-CN" sz="2400" dirty="0">
              <a:latin typeface="宋体" panose="02010600030101010101" pitchFamily="2" charset="-122"/>
              <a:ea typeface="黑体" panose="02010609060101010101" pitchFamily="49" charset="-122"/>
            </a:endParaRPr>
          </a:p>
          <a:p>
            <a:pPr marL="342900" indent="-342900">
              <a:lnSpc>
                <a:spcPct val="150000"/>
              </a:lnSpc>
              <a:spcBef>
                <a:spcPct val="40000"/>
              </a:spcBef>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愿意听从指示</a:t>
            </a:r>
            <a:endParaRPr lang="zh-CN" altLang="zh-CN" sz="2400" dirty="0">
              <a:latin typeface="宋体" panose="02010600030101010101" pitchFamily="2" charset="-122"/>
              <a:ea typeface="黑体" panose="02010609060101010101" pitchFamily="49" charset="-122"/>
            </a:endParaRPr>
          </a:p>
          <a:p>
            <a:pPr marL="342900" indent="-342900">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有组织有计划</a:t>
            </a:r>
            <a:endParaRPr lang="zh-CN" altLang="zh-CN" sz="2400" dirty="0">
              <a:latin typeface="宋体" panose="02010600030101010101" pitchFamily="2" charset="-122"/>
              <a:ea typeface="黑体" panose="02010609060101010101" pitchFamily="49" charset="-122"/>
            </a:endParaRPr>
          </a:p>
        </p:txBody>
      </p:sp>
      <p:sp>
        <p:nvSpPr>
          <p:cNvPr id="4" name="矩形 3"/>
          <p:cNvSpPr/>
          <p:nvPr/>
        </p:nvSpPr>
        <p:spPr>
          <a:xfrm>
            <a:off x="2236236" y="3645994"/>
            <a:ext cx="6096000" cy="1754326"/>
          </a:xfrm>
          <a:prstGeom prst="rect">
            <a:avLst/>
          </a:prstGeom>
        </p:spPr>
        <p:txBody>
          <a:bodyPr>
            <a:spAutoFit/>
          </a:bodyPr>
          <a:lstStyle/>
          <a:p>
            <a:pPr marL="342900" indent="-342900">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细致、准确</a:t>
            </a:r>
            <a:endParaRPr lang="zh-CN" altLang="zh-CN" sz="2400" dirty="0">
              <a:latin typeface="宋体" panose="02010600030101010101" pitchFamily="2" charset="-122"/>
              <a:ea typeface="黑体" panose="02010609060101010101" pitchFamily="49" charset="-122"/>
            </a:endParaRPr>
          </a:p>
          <a:p>
            <a:pPr marL="342900" indent="-342900">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会计</a:t>
            </a:r>
            <a:endParaRPr lang="zh-CN" altLang="zh-CN" sz="2400" dirty="0">
              <a:latin typeface="宋体" panose="02010600030101010101" pitchFamily="2" charset="-122"/>
              <a:ea typeface="黑体" panose="02010609060101010101" pitchFamily="49" charset="-122"/>
            </a:endParaRPr>
          </a:p>
          <a:p>
            <a:pPr marL="342900" indent="-342900">
              <a:lnSpc>
                <a:spcPct val="150000"/>
              </a:lnSpc>
              <a:buFont typeface="Arial" panose="020B0604020202020204" pitchFamily="34" charset="0"/>
              <a:buChar char="•"/>
            </a:pPr>
            <a:r>
              <a:rPr lang="zh-CN" altLang="zh-CN" sz="2400" dirty="0">
                <a:latin typeface="宋体" panose="02010600030101010101" pitchFamily="2" charset="-122"/>
                <a:ea typeface="黑体" panose="02010609060101010101" pitchFamily="49" charset="-122"/>
              </a:rPr>
              <a:t>文秘</a:t>
            </a:r>
            <a:endParaRPr lang="zh-CN" altLang="zh-CN" sz="2400" dirty="0">
              <a:latin typeface="宋体" panose="02010600030101010101" pitchFamily="2"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标题编辑</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5" name="Picture 2" descr="c"/>
          <p:cNvPicPr>
            <a:picLocks noGrp="1" noChangeAspect="1" noChangeArrowheads="1"/>
          </p:cNvPicPr>
          <p:nvPr>
            <p:ph/>
          </p:nvPr>
        </p:nvPicPr>
        <p:blipFill>
          <a:blip r:embed="rId4" cstate="print">
            <a:extLst>
              <a:ext uri="{28A0092B-C50C-407E-A947-70E740481C1C}">
                <a14:useLocalDpi xmlns:a14="http://schemas.microsoft.com/office/drawing/2010/main" val="0"/>
              </a:ext>
            </a:extLst>
          </a:blip>
          <a:srcRect/>
          <a:stretch>
            <a:fillRect/>
          </a:stretch>
        </p:blipFill>
        <p:spPr>
          <a:xfrm>
            <a:off x="218133" y="1120451"/>
            <a:ext cx="6982578" cy="5264149"/>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Rectangle 5"/>
          <p:cNvSpPr txBox="1">
            <a:spLocks noChangeArrowheads="1"/>
          </p:cNvSpPr>
          <p:nvPr/>
        </p:nvSpPr>
        <p:spPr>
          <a:xfrm>
            <a:off x="7531418" y="3127057"/>
            <a:ext cx="4102100" cy="35480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zh-CN" altLang="en-US" sz="1800" dirty="0" smtClean="0"/>
              <a:t>	</a:t>
            </a:r>
            <a:endParaRPr lang="zh-CN" altLang="en-US" sz="2400" b="1" dirty="0" smtClean="0">
              <a:latin typeface="Bradley Hand ITC" panose="03070402050302030203" pitchFamily="66" charset="0"/>
            </a:endParaRPr>
          </a:p>
          <a:p>
            <a:pPr algn="just">
              <a:lnSpc>
                <a:spcPct val="120000"/>
              </a:lnSpc>
              <a:buFontTx/>
              <a:buNone/>
            </a:pPr>
            <a:r>
              <a:rPr lang="zh-CN" altLang="en-US" sz="2400" dirty="0" smtClean="0"/>
              <a:t>		</a:t>
            </a:r>
            <a:r>
              <a:rPr lang="zh-CN" altLang="en-US" sz="2600" dirty="0" smtClean="0">
                <a:latin typeface="叶根友毛笔行书2.0版" pitchFamily="2" charset="-122"/>
                <a:ea typeface="叶根友毛笔行书2.0版" pitchFamily="2" charset="-122"/>
              </a:rPr>
              <a:t>虽然我们做了几十年的研究，但预测个人职业选择最有效的方法却是询问这个人自己想做什么。</a:t>
            </a:r>
            <a:endParaRPr lang="zh-CN" altLang="en-US" sz="2600" dirty="0" smtClean="0">
              <a:latin typeface="叶根友毛笔行书2.0版" pitchFamily="2" charset="-122"/>
              <a:ea typeface="叶根友毛笔行书2.0版" pitchFamily="2" charset="-122"/>
            </a:endParaRPr>
          </a:p>
          <a:p>
            <a:pPr algn="r">
              <a:lnSpc>
                <a:spcPct val="120000"/>
              </a:lnSpc>
              <a:buFontTx/>
              <a:buNone/>
            </a:pPr>
            <a:r>
              <a:rPr lang="en-US" sz="2600" dirty="0" smtClean="0">
                <a:latin typeface="叶根友毛笔行书2.0版" pitchFamily="2" charset="-122"/>
                <a:ea typeface="叶根友毛笔行书2.0版" pitchFamily="2" charset="-122"/>
              </a:rPr>
              <a:t>--</a:t>
            </a:r>
            <a:r>
              <a:rPr lang="zh-CN" altLang="en-US" sz="2600" dirty="0" smtClean="0">
                <a:latin typeface="叶根友毛笔行书2.0版" pitchFamily="2" charset="-122"/>
                <a:ea typeface="叶根友毛笔行书2.0版" pitchFamily="2" charset="-122"/>
              </a:rPr>
              <a:t>约翰</a:t>
            </a:r>
            <a:r>
              <a:rPr lang="en-US" sz="2600" dirty="0" smtClean="0">
                <a:latin typeface="叶根友毛笔行书2.0版" pitchFamily="2" charset="-122"/>
                <a:ea typeface="叶根友毛笔行书2.0版" pitchFamily="2" charset="-122"/>
              </a:rPr>
              <a:t>·</a:t>
            </a:r>
            <a:r>
              <a:rPr lang="zh-CN" altLang="en-US" sz="2600" dirty="0" smtClean="0">
                <a:latin typeface="叶根友毛笔行书2.0版" pitchFamily="2" charset="-122"/>
                <a:ea typeface="叶根友毛笔行书2.0版" pitchFamily="2" charset="-122"/>
              </a:rPr>
              <a:t>霍兰德</a:t>
            </a:r>
            <a:endParaRPr lang="zh-CN" altLang="en-US" sz="2600" dirty="0" smtClean="0">
              <a:latin typeface="叶根友毛笔行书2.0版" pitchFamily="2" charset="-122"/>
              <a:ea typeface="叶根友毛笔行书2.0版" pitchFamily="2" charset="-122"/>
            </a:endParaRPr>
          </a:p>
          <a:p>
            <a:pPr algn="r">
              <a:buFontTx/>
              <a:buNone/>
            </a:pPr>
            <a:r>
              <a:rPr lang="zh-CN" altLang="en-US" sz="2400" dirty="0" smtClean="0">
                <a:latin typeface="叶根友毛笔行书2.0版" pitchFamily="2" charset="-122"/>
                <a:ea typeface="叶根友毛笔行书2.0版" pitchFamily="2" charset="-122"/>
              </a:rPr>
              <a:t> </a:t>
            </a:r>
            <a:r>
              <a:rPr lang="en-US" sz="2400" dirty="0" smtClean="0">
                <a:latin typeface="叶根友毛笔行书2.0版" pitchFamily="2" charset="-122"/>
                <a:ea typeface="叶根友毛笔行书2.0版" pitchFamily="2" charset="-122"/>
              </a:rPr>
              <a:t>John Holland </a:t>
            </a:r>
            <a:endParaRPr lang="en-US" sz="2400" dirty="0">
              <a:latin typeface="叶根友毛笔行书2.0版" pitchFamily="2" charset="-122"/>
              <a:ea typeface="叶根友毛笔行书2.0版" pitchFamily="2" charset="-122"/>
            </a:endParaRPr>
          </a:p>
        </p:txBody>
      </p:sp>
      <p:pic>
        <p:nvPicPr>
          <p:cNvPr id="18" name="Picture 4" descr="图片1"/>
          <p:cNvPicPr>
            <a:picLocks noGrp="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a:xfrm>
            <a:off x="8657368" y="908050"/>
            <a:ext cx="2324576" cy="2548382"/>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92553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08893" y="937274"/>
            <a:ext cx="9229100" cy="682322"/>
          </a:xfrm>
        </p:spPr>
        <p:txBody>
          <a:bodyPr>
            <a:noAutofit/>
          </a:bodyPr>
          <a:lstStyle/>
          <a:p>
            <a:r>
              <a:rPr lang="en-US" altLang="zh-CN" sz="3600" b="1" dirty="0" smtClean="0">
                <a:solidFill>
                  <a:schemeClr val="bg1"/>
                </a:solidFill>
                <a:ea typeface="黑体" panose="02010609060101010101" pitchFamily="49" charset="-122"/>
              </a:rPr>
              <a:t>1.2.2 </a:t>
            </a:r>
            <a:r>
              <a:rPr lang="zh-CN" altLang="en-US" sz="3600" b="1" dirty="0">
                <a:solidFill>
                  <a:schemeClr val="bg1"/>
                </a:solidFill>
                <a:ea typeface="黑体" panose="02010609060101010101" pitchFamily="49" charset="-122"/>
              </a:rPr>
              <a:t>霍兰德的职业兴趣类型与职业环境类型</a:t>
            </a:r>
            <a:endParaRPr lang="zh-CN" altLang="en-US" sz="3600" dirty="0"/>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7" name="Rectangle 2"/>
          <p:cNvSpPr txBox="1">
            <a:spLocks noChangeArrowheads="1"/>
          </p:cNvSpPr>
          <p:nvPr/>
        </p:nvSpPr>
        <p:spPr>
          <a:xfrm>
            <a:off x="2340671" y="1775136"/>
            <a:ext cx="7632700" cy="5356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buFontTx/>
              <a:buBlip>
                <a:blip r:embed="rId4"/>
              </a:buBlip>
            </a:pPr>
            <a:r>
              <a:rPr lang="zh-CN" altLang="en-US" sz="2400" dirty="0" smtClean="0">
                <a:latin typeface="黑体" panose="02010609060101010101" pitchFamily="49" charset="-122"/>
                <a:ea typeface="黑体" panose="02010609060101010101" pitchFamily="49" charset="-122"/>
              </a:rPr>
              <a:t>如果人格类型与职业环境匹配，就有可能增加职业满意度，带来职业成就感和提高职业稳定性；</a:t>
            </a:r>
            <a:endParaRPr lang="zh-CN" altLang="en-US" sz="2400" dirty="0" smtClean="0">
              <a:latin typeface="黑体" panose="02010609060101010101" pitchFamily="49" charset="-122"/>
              <a:ea typeface="黑体" panose="02010609060101010101" pitchFamily="49" charset="-122"/>
            </a:endParaRPr>
          </a:p>
          <a:p>
            <a:pPr algn="just">
              <a:lnSpc>
                <a:spcPct val="120000"/>
              </a:lnSpc>
              <a:buFontTx/>
              <a:buBlip>
                <a:blip r:embed="rId4"/>
              </a:buBlip>
            </a:pPr>
            <a:r>
              <a:rPr lang="zh-CN" altLang="en-US" sz="2400" dirty="0" smtClean="0">
                <a:latin typeface="黑体" panose="02010609060101010101" pitchFamily="49" charset="-122"/>
                <a:ea typeface="黑体" panose="02010609060101010101" pitchFamily="49" charset="-122"/>
              </a:rPr>
              <a:t>霍兰德提出了六角型模型来解释六种职业类型之间的关系：在六角型模型上，任何两种类型之间的距离越近，其职业环境及职业兴趣的一致性（</a:t>
            </a:r>
            <a:r>
              <a:rPr lang="en-US" sz="2400" dirty="0" smtClean="0">
                <a:latin typeface="黑体" panose="02010609060101010101" pitchFamily="49" charset="-122"/>
                <a:ea typeface="黑体" panose="02010609060101010101" pitchFamily="49" charset="-122"/>
              </a:rPr>
              <a:t>Consistency</a:t>
            </a:r>
            <a:r>
              <a:rPr lang="zh-CN" altLang="en-US" sz="2400" dirty="0" smtClean="0">
                <a:latin typeface="黑体" panose="02010609060101010101" pitchFamily="49" charset="-122"/>
                <a:ea typeface="黑体" panose="02010609060101010101" pitchFamily="49" charset="-122"/>
              </a:rPr>
              <a:t>）程度就越高；</a:t>
            </a:r>
            <a:endParaRPr lang="zh-CN" altLang="en-US" sz="2400" dirty="0" smtClean="0">
              <a:latin typeface="黑体" panose="02010609060101010101" pitchFamily="49" charset="-122"/>
              <a:ea typeface="黑体" panose="02010609060101010101" pitchFamily="49" charset="-122"/>
            </a:endParaRPr>
          </a:p>
          <a:p>
            <a:pPr algn="just">
              <a:lnSpc>
                <a:spcPct val="120000"/>
              </a:lnSpc>
              <a:buFontTx/>
              <a:buBlip>
                <a:blip r:embed="rId4"/>
              </a:buBlip>
            </a:pPr>
            <a:r>
              <a:rPr lang="zh-CN" altLang="en-US" sz="2400" dirty="0" smtClean="0">
                <a:latin typeface="黑体" panose="02010609060101010101" pitchFamily="49" charset="-122"/>
                <a:ea typeface="黑体" panose="02010609060101010101" pitchFamily="49" charset="-122"/>
              </a:rPr>
              <a:t>六角型模型可以帮助我们对人格特质类型与职业环境类型之间的适配性（</a:t>
            </a:r>
            <a:r>
              <a:rPr lang="en-US" sz="2400" dirty="0" smtClean="0">
                <a:latin typeface="黑体" panose="02010609060101010101" pitchFamily="49" charset="-122"/>
                <a:ea typeface="黑体" panose="02010609060101010101" pitchFamily="49" charset="-122"/>
              </a:rPr>
              <a:t>Congruence</a:t>
            </a:r>
            <a:r>
              <a:rPr lang="zh-CN" altLang="en-US" sz="2400" dirty="0" smtClean="0">
                <a:latin typeface="黑体" panose="02010609060101010101" pitchFamily="49" charset="-122"/>
                <a:ea typeface="黑体" panose="02010609060101010101" pitchFamily="49" charset="-122"/>
              </a:rPr>
              <a:t>）进行评估；</a:t>
            </a:r>
            <a:endParaRPr lang="zh-CN" altLang="en-US" sz="2400" dirty="0" smtClean="0">
              <a:latin typeface="黑体" panose="02010609060101010101" pitchFamily="49" charset="-122"/>
              <a:ea typeface="黑体" panose="02010609060101010101" pitchFamily="49" charset="-122"/>
            </a:endParaRPr>
          </a:p>
          <a:p>
            <a:pPr algn="just">
              <a:lnSpc>
                <a:spcPct val="120000"/>
              </a:lnSpc>
              <a:buFontTx/>
              <a:buBlip>
                <a:blip r:embed="rId4"/>
              </a:buBlip>
            </a:pPr>
            <a:r>
              <a:rPr lang="zh-CN" altLang="en-US" sz="2400" dirty="0" smtClean="0">
                <a:latin typeface="黑体" panose="02010609060101010101" pitchFamily="49" charset="-122"/>
                <a:ea typeface="黑体" panose="02010609060101010101" pitchFamily="49" charset="-122"/>
              </a:rPr>
              <a:t>因此，占主导地位的特质类型可以为个人选择职业和工作环境提供方向。</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wipe(left)">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wipe(left)">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83791" y="2506148"/>
            <a:ext cx="7152506" cy="2647201"/>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20" name="图片 19"/>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1307" y="3066533"/>
            <a:ext cx="5270168" cy="2086816"/>
          </a:xfrm>
          <a:prstGeom prst="rect">
            <a:avLst/>
          </a:prstGeom>
        </p:spPr>
      </p:pic>
      <p:grpSp>
        <p:nvGrpSpPr>
          <p:cNvPr id="25" name="组合 3"/>
          <p:cNvGrpSpPr/>
          <p:nvPr/>
        </p:nvGrpSpPr>
        <p:grpSpPr bwMode="auto">
          <a:xfrm>
            <a:off x="624437" y="1442533"/>
            <a:ext cx="10956925" cy="503237"/>
            <a:chOff x="0" y="133459"/>
            <a:chExt cx="9144000" cy="419485"/>
          </a:xfrm>
        </p:grpSpPr>
        <p:cxnSp>
          <p:nvCxnSpPr>
            <p:cNvPr id="26" name="直接连接符 25"/>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2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47" name="文本框 46"/>
          <p:cNvSpPr txBox="1"/>
          <p:nvPr/>
        </p:nvSpPr>
        <p:spPr>
          <a:xfrm>
            <a:off x="141055" y="2517682"/>
            <a:ext cx="7022989" cy="1200329"/>
          </a:xfrm>
          <a:prstGeom prst="rect">
            <a:avLst/>
          </a:prstGeom>
          <a:noFill/>
        </p:spPr>
        <p:txBody>
          <a:bodyPr wrap="square" rtlCol="0">
            <a:spAutoFit/>
          </a:bodyPr>
          <a:lstStyle/>
          <a:p>
            <a:pPr algn="ctr">
              <a:lnSpc>
                <a:spcPct val="150000"/>
              </a:lnSpc>
            </a:pPr>
            <a:r>
              <a:rPr lang="zh-CN" altLang="en-US" sz="4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en-US" altLang="zh-CN" sz="48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1.3</a:t>
            </a:r>
            <a:r>
              <a:rPr lang="zh-CN" altLang="en-US" sz="48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 认识自我之性格探索</a:t>
            </a:r>
            <a:endParaRPr lang="zh-CN" altLang="en-US" sz="4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3" name="矩形 22"/>
          <p:cNvSpPr/>
          <p:nvPr/>
        </p:nvSpPr>
        <p:spPr>
          <a:xfrm>
            <a:off x="11812250" y="2494779"/>
            <a:ext cx="304800" cy="2647201"/>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361582" y="838864"/>
            <a:ext cx="7749761" cy="682322"/>
          </a:xfrm>
        </p:spPr>
        <p:txBody>
          <a:bodyPr>
            <a:noAutofit/>
          </a:bodyPr>
          <a:lstStyle/>
          <a:p>
            <a:pPr>
              <a:lnSpc>
                <a:spcPct val="150000"/>
              </a:lnSpc>
            </a:pPr>
            <a:r>
              <a:rPr lang="zh-CN" altLang="en-US" sz="3600" b="1" dirty="0">
                <a:solidFill>
                  <a:schemeClr val="bg1"/>
                </a:solidFill>
                <a:latin typeface="黑体" panose="02010609060101010101" pitchFamily="49" charset="-122"/>
                <a:ea typeface="黑体" panose="02010609060101010101" pitchFamily="49" charset="-122"/>
              </a:rPr>
              <a:t>认识自我</a:t>
            </a:r>
            <a:r>
              <a:rPr lang="zh-CN" altLang="en-US" sz="3600" b="1" dirty="0" smtClean="0">
                <a:solidFill>
                  <a:schemeClr val="bg1"/>
                </a:solidFill>
                <a:latin typeface="黑体" panose="02010609060101010101" pitchFamily="49" charset="-122"/>
                <a:ea typeface="黑体" panose="02010609060101010101" pitchFamily="49" charset="-122"/>
              </a:rPr>
              <a:t>之性格探索</a:t>
            </a:r>
            <a:endParaRPr lang="zh-CN" altLang="en-US" sz="3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9" name="Picture 8" descr="u=2306778664,2773980225&amp;fm=0&amp;gp=20">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2467" y="5152994"/>
            <a:ext cx="1293333" cy="163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200612153585088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6913" y="1750120"/>
            <a:ext cx="4661698" cy="5036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descr="u=2306778664,2773980225&amp;fm=0&amp;gp=20">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5800" y="3928679"/>
            <a:ext cx="2381113" cy="285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428206" y="2400406"/>
            <a:ext cx="3079785" cy="923330"/>
          </a:xfrm>
          <a:prstGeom prst="rect">
            <a:avLst/>
          </a:prstGeom>
          <a:noFill/>
        </p:spPr>
        <p:txBody>
          <a:bodyPr wrap="square" lIns="91440" tIns="45720" rIns="91440" bIns="45720">
            <a:spAutoFit/>
            <a:scene3d>
              <a:camera prst="orthographicFront"/>
              <a:lightRig rig="flat" dir="tl"/>
            </a:scene3d>
            <a:sp3d contourW="19050" prstMaterial="clear">
              <a:bevelT w="50800" h="50800"/>
              <a:contourClr>
                <a:schemeClr val="accent5">
                  <a:tint val="70000"/>
                  <a:satMod val="180000"/>
                  <a:alpha val="70000"/>
                </a:schemeClr>
              </a:contourClr>
            </a:sp3d>
          </a:bodyPr>
          <a:lstStyle/>
          <a:p>
            <a:pPr algn="ctr"/>
            <a:r>
              <a:rPr lang="zh-CN" altLang="en-US" sz="5400" b="1" cap="none" spc="0" dirty="0" smtClean="0">
                <a:solidFill>
                  <a:schemeClr val="accent5">
                    <a:tint val="50000"/>
                    <a:satMod val="180000"/>
                  </a:schemeClr>
                </a:solidFill>
                <a:effectLst/>
              </a:rPr>
              <a:t>签名游戏</a:t>
            </a:r>
            <a:endParaRPr lang="zh-CN" altLang="en-US" sz="5400" b="1" cap="none" spc="0" dirty="0">
              <a:solidFill>
                <a:schemeClr val="accent5">
                  <a:tint val="50000"/>
                  <a:satMod val="180000"/>
                </a:schemeClr>
              </a:solidFill>
              <a:effectLs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1.3.1 </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认识自我之性格探索</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7" name="流程图: 可选过程 16"/>
          <p:cNvSpPr/>
          <p:nvPr/>
        </p:nvSpPr>
        <p:spPr>
          <a:xfrm>
            <a:off x="3292301" y="2212547"/>
            <a:ext cx="5699458"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spcBef>
                <a:spcPct val="50000"/>
              </a:spcBef>
            </a:pPr>
            <a:r>
              <a:rPr lang="zh-CN" altLang="en-US" sz="4000" b="1" dirty="0" smtClean="0">
                <a:solidFill>
                  <a:schemeClr val="tx1"/>
                </a:solidFill>
              </a:rPr>
              <a:t>性格与生涯发展的关系</a:t>
            </a:r>
            <a:endParaRPr lang="zh-CN" altLang="en-US" sz="4000" b="1" dirty="0">
              <a:solidFill>
                <a:schemeClr val="tx1"/>
              </a:solidFill>
            </a:endParaRPr>
          </a:p>
        </p:txBody>
      </p:sp>
      <p:sp>
        <p:nvSpPr>
          <p:cNvPr id="15" name="矩形 14"/>
          <p:cNvSpPr/>
          <p:nvPr/>
        </p:nvSpPr>
        <p:spPr>
          <a:xfrm>
            <a:off x="649573" y="3505180"/>
            <a:ext cx="10293247" cy="2160591"/>
          </a:xfrm>
          <a:prstGeom prst="rect">
            <a:avLst/>
          </a:prstGeom>
        </p:spPr>
        <p:txBody>
          <a:bodyPr wrap="square">
            <a:spAutoFit/>
          </a:bodyPr>
          <a:lstStyle/>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性格：也称为人格特质，是一个人在生活中对他人、对事、对自己、对外在环境所表现出来的一致性因应方式。</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性格没有好坏对错之分，但有擅长与不擅长之分。</a:t>
            </a:r>
            <a:endParaRPr lang="zh-CN" altLang="en-US" sz="32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1.1.1 </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职业生涯规划的意义</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9" name="Rectangle 3"/>
          <p:cNvSpPr txBox="1">
            <a:spLocks noChangeArrowheads="1"/>
          </p:cNvSpPr>
          <p:nvPr/>
        </p:nvSpPr>
        <p:spPr>
          <a:xfrm>
            <a:off x="629587" y="2288497"/>
            <a:ext cx="10598046" cy="4569503"/>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150000"/>
              </a:lnSpc>
              <a:spcBef>
                <a:spcPts val="1000"/>
              </a:spcBef>
              <a:spcAft>
                <a:spcPts val="0"/>
              </a:spcAft>
              <a:buClrTx/>
              <a:buSzTx/>
              <a:buFont typeface="Wingdings" panose="05000000000000000000" pitchFamily="2" charset="2"/>
              <a:buNone/>
              <a:defRPr/>
            </a:pPr>
            <a:r>
              <a:rPr kumimoji="0" lang="zh-CN" altLang="en-US" sz="2400" b="1" i="0" u="none" strike="noStrike" kern="1200" cap="none" spc="0" normalizeH="0" noProof="0" dirty="0" smtClean="0">
                <a:ln>
                  <a:noFill/>
                </a:ln>
                <a:solidFill>
                  <a:schemeClr val="tx1"/>
                </a:solidFill>
                <a:effectLst/>
                <a:uLnTx/>
                <a:uFillTx/>
                <a:latin typeface="+mn-lt"/>
                <a:ea typeface="+mn-ea"/>
                <a:cs typeface="+mn-cs"/>
              </a:rPr>
              <a:t>          </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刘某被某重点大学</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调剂</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录取，由于学习强调打基础，因此他对专业的</a:t>
            </a:r>
            <a:r>
              <a:rPr kumimoji="0" lang="zh-CN" altLang="en-US" sz="2400" b="1" i="0" u="none" strike="noStrike" kern="1200" cap="none" spc="0" normalizeH="0" baseline="0" noProof="0" dirty="0" smtClean="0">
                <a:ln>
                  <a:noFill/>
                </a:ln>
                <a:solidFill>
                  <a:srgbClr val="0070C0"/>
                </a:solidFill>
                <a:effectLst/>
                <a:uLnTx/>
                <a:uFillTx/>
                <a:latin typeface="+mn-lt"/>
                <a:ea typeface="+mn-ea"/>
                <a:cs typeface="+mn-cs"/>
              </a:rPr>
              <a:t>了解并不深</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，即说不上喜欢，也谈不上反感，</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一个学期之</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后，随着</a:t>
            </a:r>
            <a:r>
              <a:rPr kumimoji="0" lang="zh-CN" altLang="en-US" sz="2400" b="1" i="0" u="none" strike="noStrike" kern="1200" cap="none" spc="0" normalizeH="0" baseline="0" noProof="0" dirty="0" smtClean="0">
                <a:ln>
                  <a:noFill/>
                </a:ln>
                <a:solidFill>
                  <a:srgbClr val="0070C0"/>
                </a:solidFill>
                <a:effectLst/>
                <a:uLnTx/>
                <a:uFillTx/>
                <a:latin typeface="+mn-lt"/>
                <a:ea typeface="+mn-ea"/>
                <a:cs typeface="+mn-cs"/>
              </a:rPr>
              <a:t>对专业了解的深入</a:t>
            </a: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刘某渐渐感到这个专业完全不适合他。因为这个专业对数学的要求很高，而数学偏偏是他的弱项；该学科需要较强的逻辑思维能力，而他却擅长形象思维。而且他希望自己能够学习与实践结合的更紧密的应用学科。他现在该怎么办呢？</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1.3.1 MBTI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介绍</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Rectangle 5"/>
          <p:cNvSpPr>
            <a:spLocks noChangeArrowheads="1"/>
          </p:cNvSpPr>
          <p:nvPr/>
        </p:nvSpPr>
        <p:spPr bwMode="auto">
          <a:xfrm>
            <a:off x="2263819" y="3430560"/>
            <a:ext cx="7356602" cy="27416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spcBef>
                <a:spcPct val="20000"/>
              </a:spcBef>
              <a:buClr>
                <a:srgbClr val="0099FF"/>
              </a:buClr>
              <a:buSzPct val="80000"/>
              <a:buFont typeface="Wingdings" panose="05000000000000000000" pitchFamily="2" charset="2"/>
              <a:buChar char="n"/>
            </a:pPr>
            <a:r>
              <a:rPr lang="zh-CN" altLang="en-US" sz="2800" dirty="0">
                <a:latin typeface="黑体" panose="02010609060101010101" pitchFamily="49" charset="-122"/>
                <a:ea typeface="黑体" panose="02010609060101010101" pitchFamily="49" charset="-122"/>
              </a:rPr>
              <a:t>能量倾向：</a:t>
            </a:r>
            <a:r>
              <a:rPr lang="en-US" sz="2800" dirty="0">
                <a:latin typeface="黑体" panose="02010609060101010101" pitchFamily="49" charset="-122"/>
                <a:ea typeface="黑体" panose="02010609060101010101" pitchFamily="49" charset="-122"/>
              </a:rPr>
              <a:t>E</a:t>
            </a:r>
            <a:r>
              <a:rPr lang="zh-CN" altLang="en-US" sz="2800" dirty="0">
                <a:latin typeface="黑体" panose="02010609060101010101" pitchFamily="49" charset="-122"/>
                <a:ea typeface="黑体" panose="02010609060101010101" pitchFamily="49" charset="-122"/>
              </a:rPr>
              <a:t>（外倾）</a:t>
            </a:r>
            <a:r>
              <a:rPr lang="en-US" sz="2800" dirty="0">
                <a:latin typeface="黑体" panose="02010609060101010101" pitchFamily="49" charset="-122"/>
                <a:ea typeface="黑体" panose="02010609060101010101" pitchFamily="49" charset="-122"/>
              </a:rPr>
              <a:t>-I</a:t>
            </a:r>
            <a:r>
              <a:rPr lang="zh-CN" altLang="en-US" sz="2800" dirty="0">
                <a:latin typeface="黑体" panose="02010609060101010101" pitchFamily="49" charset="-122"/>
                <a:ea typeface="黑体" panose="02010609060101010101" pitchFamily="49" charset="-122"/>
              </a:rPr>
              <a:t>（内倾）维度</a:t>
            </a:r>
            <a:endParaRPr lang="zh-CN" altLang="en-US" sz="2800" dirty="0">
              <a:latin typeface="黑体" panose="02010609060101010101" pitchFamily="49" charset="-122"/>
              <a:ea typeface="黑体" panose="02010609060101010101" pitchFamily="49" charset="-122"/>
            </a:endParaRPr>
          </a:p>
          <a:p>
            <a:pPr marL="742950" lvl="1" indent="-285750">
              <a:spcBef>
                <a:spcPct val="20000"/>
              </a:spcBef>
              <a:buClr>
                <a:srgbClr val="0099FF"/>
              </a:buClr>
              <a:buSzPct val="80000"/>
              <a:buFont typeface="Wingdings" panose="05000000000000000000" pitchFamily="2" charset="2"/>
              <a:buChar char="n"/>
            </a:pPr>
            <a:r>
              <a:rPr lang="zh-CN" altLang="en-US" sz="2800" dirty="0">
                <a:latin typeface="黑体" panose="02010609060101010101" pitchFamily="49" charset="-122"/>
                <a:ea typeface="黑体" panose="02010609060101010101" pitchFamily="49" charset="-122"/>
              </a:rPr>
              <a:t>接受信息：</a:t>
            </a:r>
            <a:r>
              <a:rPr lang="en-US" sz="2800" dirty="0">
                <a:latin typeface="黑体" panose="02010609060101010101" pitchFamily="49" charset="-122"/>
                <a:ea typeface="黑体" panose="02010609060101010101" pitchFamily="49" charset="-122"/>
              </a:rPr>
              <a:t>S</a:t>
            </a:r>
            <a:r>
              <a:rPr lang="zh-CN" altLang="en-US" sz="2800" dirty="0">
                <a:latin typeface="黑体" panose="02010609060101010101" pitchFamily="49" charset="-122"/>
                <a:ea typeface="黑体" panose="02010609060101010101" pitchFamily="49" charset="-122"/>
              </a:rPr>
              <a:t>（感觉）</a:t>
            </a:r>
            <a:r>
              <a:rPr lang="en-US" sz="2800" dirty="0">
                <a:latin typeface="黑体" panose="02010609060101010101" pitchFamily="49" charset="-122"/>
                <a:ea typeface="黑体" panose="02010609060101010101" pitchFamily="49" charset="-122"/>
              </a:rPr>
              <a:t>-N</a:t>
            </a:r>
            <a:r>
              <a:rPr lang="zh-CN" altLang="en-US" sz="2800" dirty="0">
                <a:latin typeface="黑体" panose="02010609060101010101" pitchFamily="49" charset="-122"/>
                <a:ea typeface="黑体" panose="02010609060101010101" pitchFamily="49" charset="-122"/>
              </a:rPr>
              <a:t>（直觉）维度</a:t>
            </a:r>
            <a:endParaRPr lang="zh-CN" altLang="en-US" sz="2800" dirty="0">
              <a:latin typeface="黑体" panose="02010609060101010101" pitchFamily="49" charset="-122"/>
              <a:ea typeface="黑体" panose="02010609060101010101" pitchFamily="49" charset="-122"/>
            </a:endParaRPr>
          </a:p>
          <a:p>
            <a:pPr marL="742950" lvl="1" indent="-285750">
              <a:spcBef>
                <a:spcPct val="20000"/>
              </a:spcBef>
              <a:buClr>
                <a:srgbClr val="0099FF"/>
              </a:buClr>
              <a:buSzPct val="80000"/>
              <a:buFont typeface="Wingdings" panose="05000000000000000000" pitchFamily="2" charset="2"/>
              <a:buChar char="n"/>
            </a:pPr>
            <a:r>
              <a:rPr lang="zh-CN" altLang="en-US" sz="2800" dirty="0">
                <a:latin typeface="黑体" panose="02010609060101010101" pitchFamily="49" charset="-122"/>
                <a:ea typeface="黑体" panose="02010609060101010101" pitchFamily="49" charset="-122"/>
              </a:rPr>
              <a:t>处理信息：</a:t>
            </a:r>
            <a:r>
              <a:rPr lang="en-US" sz="2800" dirty="0">
                <a:latin typeface="黑体" panose="02010609060101010101" pitchFamily="49" charset="-122"/>
                <a:ea typeface="黑体" panose="02010609060101010101" pitchFamily="49" charset="-122"/>
              </a:rPr>
              <a:t>T</a:t>
            </a:r>
            <a:r>
              <a:rPr lang="zh-CN" altLang="en-US" sz="2800" dirty="0">
                <a:latin typeface="黑体" panose="02010609060101010101" pitchFamily="49" charset="-122"/>
                <a:ea typeface="黑体" panose="02010609060101010101" pitchFamily="49" charset="-122"/>
              </a:rPr>
              <a:t>（思考）</a:t>
            </a:r>
            <a:r>
              <a:rPr lang="en-US" sz="2800" dirty="0">
                <a:latin typeface="黑体" panose="02010609060101010101" pitchFamily="49" charset="-122"/>
                <a:ea typeface="黑体" panose="02010609060101010101" pitchFamily="49" charset="-122"/>
              </a:rPr>
              <a:t>-F</a:t>
            </a:r>
            <a:r>
              <a:rPr lang="zh-CN" altLang="en-US" sz="2800" dirty="0">
                <a:latin typeface="黑体" panose="02010609060101010101" pitchFamily="49" charset="-122"/>
                <a:ea typeface="黑体" panose="02010609060101010101" pitchFamily="49" charset="-122"/>
              </a:rPr>
              <a:t>（情感）维度</a:t>
            </a:r>
            <a:endParaRPr lang="zh-CN" altLang="en-US" sz="2800" dirty="0">
              <a:latin typeface="黑体" panose="02010609060101010101" pitchFamily="49" charset="-122"/>
              <a:ea typeface="黑体" panose="02010609060101010101" pitchFamily="49" charset="-122"/>
            </a:endParaRPr>
          </a:p>
          <a:p>
            <a:pPr marL="742950" lvl="1" indent="-285750">
              <a:spcBef>
                <a:spcPct val="20000"/>
              </a:spcBef>
              <a:buClr>
                <a:srgbClr val="0099FF"/>
              </a:buClr>
              <a:buSzPct val="80000"/>
              <a:buFont typeface="Wingdings" panose="05000000000000000000" pitchFamily="2" charset="2"/>
              <a:buChar char="n"/>
            </a:pPr>
            <a:r>
              <a:rPr lang="zh-CN" altLang="en-US" sz="2800" dirty="0">
                <a:latin typeface="黑体" panose="02010609060101010101" pitchFamily="49" charset="-122"/>
                <a:ea typeface="黑体" panose="02010609060101010101" pitchFamily="49" charset="-122"/>
              </a:rPr>
              <a:t>行动方式：</a:t>
            </a:r>
            <a:r>
              <a:rPr lang="en-US" sz="2800" dirty="0">
                <a:latin typeface="黑体" panose="02010609060101010101" pitchFamily="49" charset="-122"/>
                <a:ea typeface="黑体" panose="02010609060101010101" pitchFamily="49" charset="-122"/>
              </a:rPr>
              <a:t>J</a:t>
            </a:r>
            <a:r>
              <a:rPr lang="zh-CN" altLang="en-US" sz="2800" dirty="0">
                <a:latin typeface="黑体" panose="02010609060101010101" pitchFamily="49" charset="-122"/>
                <a:ea typeface="黑体" panose="02010609060101010101" pitchFamily="49" charset="-122"/>
              </a:rPr>
              <a:t>（判断）</a:t>
            </a:r>
            <a:r>
              <a:rPr lang="en-US" sz="2800" dirty="0">
                <a:latin typeface="黑体" panose="02010609060101010101" pitchFamily="49" charset="-122"/>
                <a:ea typeface="黑体" panose="02010609060101010101" pitchFamily="49" charset="-122"/>
              </a:rPr>
              <a:t>-P</a:t>
            </a:r>
            <a:r>
              <a:rPr lang="zh-CN" altLang="en-US" sz="2800" dirty="0">
                <a:latin typeface="黑体" panose="02010609060101010101" pitchFamily="49" charset="-122"/>
                <a:ea typeface="黑体" panose="02010609060101010101" pitchFamily="49" charset="-122"/>
              </a:rPr>
              <a:t>（知觉）纬度</a:t>
            </a:r>
            <a:endParaRPr lang="zh-CN" altLang="en-US" sz="2800" dirty="0">
              <a:latin typeface="黑体" panose="02010609060101010101" pitchFamily="49" charset="-122"/>
              <a:ea typeface="黑体" panose="02010609060101010101" pitchFamily="49" charset="-122"/>
            </a:endParaRPr>
          </a:p>
        </p:txBody>
      </p:sp>
      <p:sp>
        <p:nvSpPr>
          <p:cNvPr id="17" name="流程图: 可选过程 16"/>
          <p:cNvSpPr/>
          <p:nvPr/>
        </p:nvSpPr>
        <p:spPr>
          <a:xfrm>
            <a:off x="3307292" y="2152587"/>
            <a:ext cx="5699458"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4000" b="1" dirty="0" smtClean="0">
                <a:solidFill>
                  <a:schemeClr val="tx1"/>
                </a:solidFill>
                <a:latin typeface="宋体" panose="02010600030101010101" pitchFamily="2" charset="-122"/>
                <a:ea typeface="宋体" panose="02010600030101010101" pitchFamily="2" charset="-122"/>
              </a:rPr>
              <a:t>MBTI</a:t>
            </a:r>
            <a:r>
              <a:rPr lang="zh-CN" altLang="en-US" sz="4000" b="1" dirty="0" smtClean="0">
                <a:solidFill>
                  <a:schemeClr val="tx1"/>
                </a:solidFill>
                <a:latin typeface="宋体" panose="02010600030101010101" pitchFamily="2" charset="-122"/>
                <a:ea typeface="宋体" panose="02010600030101010101" pitchFamily="2" charset="-122"/>
              </a:rPr>
              <a:t>维度分析</a:t>
            </a:r>
            <a:endParaRPr lang="zh-CN" altLang="en-US" sz="4000" b="1" dirty="0">
              <a:solidFill>
                <a:schemeClr val="tx1"/>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 calcmode="lin" valueType="num">
                                      <p:cBhvr additive="base">
                                        <p:cTn id="2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1.3.1 MBTI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介绍</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7" name="流程图: 可选过程 16"/>
          <p:cNvSpPr/>
          <p:nvPr/>
        </p:nvSpPr>
        <p:spPr>
          <a:xfrm>
            <a:off x="3213081" y="2035366"/>
            <a:ext cx="5064163" cy="698468"/>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4000" b="1" dirty="0">
              <a:solidFill>
                <a:schemeClr val="tx1"/>
              </a:solidFill>
              <a:latin typeface="宋体" panose="02010600030101010101" pitchFamily="2" charset="-122"/>
              <a:ea typeface="宋体" panose="02010600030101010101" pitchFamily="2" charset="-122"/>
            </a:endParaRPr>
          </a:p>
        </p:txBody>
      </p:sp>
      <p:sp>
        <p:nvSpPr>
          <p:cNvPr id="18" name="Text Box 3"/>
          <p:cNvSpPr txBox="1">
            <a:spLocks noChangeArrowheads="1"/>
          </p:cNvSpPr>
          <p:nvPr/>
        </p:nvSpPr>
        <p:spPr bwMode="auto">
          <a:xfrm>
            <a:off x="3689917" y="2152587"/>
            <a:ext cx="4681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800" b="1" dirty="0"/>
              <a:t>E</a:t>
            </a:r>
            <a:r>
              <a:rPr lang="zh-CN" altLang="en-US" sz="2800" b="1" dirty="0"/>
              <a:t>（外倾）</a:t>
            </a:r>
            <a:r>
              <a:rPr lang="en-US" sz="2800" b="1" dirty="0"/>
              <a:t>-I</a:t>
            </a:r>
            <a:r>
              <a:rPr lang="zh-CN" altLang="en-US" sz="2800" b="1" dirty="0"/>
              <a:t>（内倾）维度</a:t>
            </a:r>
            <a:endParaRPr lang="zh-CN" altLang="en-US" sz="2800" b="1" dirty="0"/>
          </a:p>
        </p:txBody>
      </p:sp>
      <p:sp>
        <p:nvSpPr>
          <p:cNvPr id="15" name="矩形 14"/>
          <p:cNvSpPr/>
          <p:nvPr/>
        </p:nvSpPr>
        <p:spPr>
          <a:xfrm>
            <a:off x="619594" y="3426212"/>
            <a:ext cx="10533088" cy="2357568"/>
          </a:xfrm>
          <a:prstGeom prst="rect">
            <a:avLst/>
          </a:prstGeom>
        </p:spPr>
        <p:txBody>
          <a:bodyPr wrap="square">
            <a:spAutoFit/>
          </a:bodyPr>
          <a:lstStyle/>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喜欢与他人交往互动</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独处？</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喜欢同时完成几项任务</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把注意力集中在一件事上？</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喜欢成为一个受人瞩目</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只想做自己？</a:t>
            </a:r>
            <a:endParaRPr lang="en-US" altLang="zh-CN"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喜欢先思考后行动</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先行动后思考？</a:t>
            </a:r>
            <a:endParaRPr lang="zh-CN" altLang="en-US" sz="32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E</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（外倾）</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（内倾）维度</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5" name="Picture 4" descr="图片1">
            <a:hlinkClick r:id="rId4"/>
          </p:cNvPr>
          <p:cNvPicPr>
            <a:picLocks noChangeAspect="1" noChangeArrowheads="1"/>
          </p:cNvPicPr>
          <p:nvPr/>
        </p:nvPicPr>
        <p:blipFill>
          <a:blip r:embed="rId5" cstate="print"/>
          <a:srcRect/>
          <a:stretch>
            <a:fillRect/>
          </a:stretch>
        </p:blipFill>
        <p:spPr bwMode="auto">
          <a:xfrm>
            <a:off x="880414" y="1780736"/>
            <a:ext cx="8803232" cy="4852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E</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（外倾）</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（内倾）维度</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7" name="Picture 2" descr="图片2">
            <a:hlinkClick r:id="rId4"/>
          </p:cNvPr>
          <p:cNvPicPr>
            <a:picLocks noChangeAspect="1" noChangeArrowheads="1"/>
          </p:cNvPicPr>
          <p:nvPr/>
        </p:nvPicPr>
        <p:blipFill>
          <a:blip r:embed="rId5" cstate="print"/>
          <a:srcRect l="8734" r="5946" b="4909"/>
          <a:stretch>
            <a:fillRect/>
          </a:stretch>
        </p:blipFill>
        <p:spPr bwMode="auto">
          <a:xfrm>
            <a:off x="1965272" y="1628462"/>
            <a:ext cx="7580313" cy="5019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E</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（外倾）</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（内倾）维度</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7" name="Picture 2" descr="图片4">
            <a:hlinkClick r:id="rId4"/>
          </p:cNvPr>
          <p:cNvPicPr>
            <a:picLocks noChangeAspect="1" noChangeArrowheads="1"/>
          </p:cNvPicPr>
          <p:nvPr/>
        </p:nvPicPr>
        <p:blipFill>
          <a:blip r:embed="rId5" cstate="print"/>
          <a:srcRect r="6120" b="10760"/>
          <a:stretch>
            <a:fillRect/>
          </a:stretch>
        </p:blipFill>
        <p:spPr bwMode="auto">
          <a:xfrm>
            <a:off x="734623" y="1696145"/>
            <a:ext cx="8769142" cy="51618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E</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（外倾）</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（内倾）维度</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7" name="Picture 2" descr="887490601569494448">
            <a:hlinkClick r:id="rId4"/>
          </p:cNvPr>
          <p:cNvPicPr>
            <a:picLocks noChangeAspect="1" noChangeArrowheads="1"/>
          </p:cNvPicPr>
          <p:nvPr/>
        </p:nvPicPr>
        <p:blipFill>
          <a:blip r:embed="rId5" cstate="print"/>
          <a:srcRect/>
          <a:stretch>
            <a:fillRect/>
          </a:stretch>
        </p:blipFill>
        <p:spPr bwMode="auto">
          <a:xfrm>
            <a:off x="914400" y="1796114"/>
            <a:ext cx="8893175" cy="534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E</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（外倾）</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（内倾）维度</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pic>
        <p:nvPicPr>
          <p:cNvPr id="17" name="Picture 2" descr="图片6">
            <a:hlinkClick r:id="rId4"/>
          </p:cNvPr>
          <p:cNvPicPr>
            <a:picLocks noChangeAspect="1" noChangeArrowheads="1"/>
          </p:cNvPicPr>
          <p:nvPr/>
        </p:nvPicPr>
        <p:blipFill>
          <a:blip r:embed="rId5" cstate="print"/>
          <a:srcRect r="8456" b="11722"/>
          <a:stretch>
            <a:fillRect/>
          </a:stretch>
        </p:blipFill>
        <p:spPr bwMode="auto">
          <a:xfrm>
            <a:off x="824563" y="1671012"/>
            <a:ext cx="8772798" cy="5186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1"/>
          <p:cNvPicPr>
            <a:picLocks noChangeAspect="1" noChangeArrowheads="1"/>
          </p:cNvPicPr>
          <p:nvPr/>
        </p:nvPicPr>
        <p:blipFill>
          <a:blip r:embed="rId1" cstate="print"/>
          <a:srcRect/>
          <a:stretch>
            <a:fillRect/>
          </a:stretch>
        </p:blipFill>
        <p:spPr bwMode="auto">
          <a:xfrm>
            <a:off x="7277724" y="1729569"/>
            <a:ext cx="3962400" cy="2511425"/>
          </a:xfrm>
          <a:prstGeom prst="rect">
            <a:avLst/>
          </a:prstGeom>
          <a:noFill/>
          <a:ln w="9525">
            <a:noFill/>
            <a:miter lim="800000"/>
            <a:headEnd/>
            <a:tailEnd/>
          </a:ln>
        </p:spPr>
      </p:pic>
      <p:pic>
        <p:nvPicPr>
          <p:cNvPr id="22" name="Picture 10"/>
          <p:cNvPicPr>
            <a:picLocks noChangeAspect="1" noChangeArrowheads="1"/>
          </p:cNvPicPr>
          <p:nvPr/>
        </p:nvPicPr>
        <p:blipFill>
          <a:blip r:embed="rId2" cstate="print"/>
          <a:srcRect/>
          <a:stretch>
            <a:fillRect/>
          </a:stretch>
        </p:blipFill>
        <p:spPr bwMode="auto">
          <a:xfrm>
            <a:off x="665111" y="1718118"/>
            <a:ext cx="3657600" cy="2444750"/>
          </a:xfrm>
          <a:prstGeom prst="rect">
            <a:avLst/>
          </a:prstGeom>
          <a:noFill/>
          <a:ln w="9525">
            <a:noFill/>
            <a:miter lim="800000"/>
            <a:headEnd/>
            <a:tailEnd/>
          </a:ln>
        </p:spPr>
      </p:pic>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E</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（外倾）</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（内倾）维度</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8" name="Rectangle 3"/>
          <p:cNvSpPr>
            <a:spLocks noChangeArrowheads="1"/>
          </p:cNvSpPr>
          <p:nvPr/>
        </p:nvSpPr>
        <p:spPr bwMode="auto">
          <a:xfrm>
            <a:off x="3649351" y="2840637"/>
            <a:ext cx="2209800" cy="533400"/>
          </a:xfrm>
          <a:prstGeom prst="rect">
            <a:avLst/>
          </a:prstGeom>
          <a:noFill/>
          <a:ln w="9525">
            <a:noFill/>
            <a:miter lim="800000"/>
          </a:ln>
          <a:effectLst/>
        </p:spPr>
        <p:txBody>
          <a:bodyPr lIns="102590" tIns="51296" rIns="102590" bIns="51296" anchor="ctr"/>
          <a:lstStyle/>
          <a:p>
            <a:pPr algn="ctr" defTabSz="1019175" eaLnBrk="0" hangingPunct="0"/>
            <a:r>
              <a:rPr lang="zh-CN" altLang="en-US" sz="2800" b="1" dirty="0">
                <a:solidFill>
                  <a:srgbClr val="FF0000"/>
                </a:solidFill>
                <a:latin typeface="楷体_GB2312" pitchFamily="1" charset="-122"/>
                <a:ea typeface="楷体_GB2312" pitchFamily="1" charset="-122"/>
              </a:rPr>
              <a:t>外倾 </a:t>
            </a:r>
            <a:r>
              <a:rPr lang="en-US" sz="2800" b="1" dirty="0">
                <a:solidFill>
                  <a:srgbClr val="FF0000"/>
                </a:solidFill>
                <a:latin typeface="楷体_GB2312" pitchFamily="1" charset="-122"/>
                <a:ea typeface="楷体_GB2312" pitchFamily="1" charset="-122"/>
              </a:rPr>
              <a:t>E</a:t>
            </a:r>
            <a:endParaRPr lang="en-US" sz="2800" b="1" dirty="0">
              <a:solidFill>
                <a:srgbClr val="FF0000"/>
              </a:solidFill>
              <a:latin typeface="楷体_GB2312" pitchFamily="1" charset="-122"/>
              <a:ea typeface="楷体_GB2312" pitchFamily="1" charset="-122"/>
            </a:endParaRPr>
          </a:p>
        </p:txBody>
      </p:sp>
      <p:sp>
        <p:nvSpPr>
          <p:cNvPr id="19" name="Rectangle 4"/>
          <p:cNvSpPr>
            <a:spLocks noChangeArrowheads="1"/>
          </p:cNvSpPr>
          <p:nvPr/>
        </p:nvSpPr>
        <p:spPr bwMode="auto">
          <a:xfrm>
            <a:off x="5596327" y="2686988"/>
            <a:ext cx="1905000" cy="838200"/>
          </a:xfrm>
          <a:prstGeom prst="rect">
            <a:avLst/>
          </a:prstGeom>
          <a:noFill/>
          <a:ln w="9525">
            <a:noFill/>
            <a:miter lim="800000"/>
          </a:ln>
          <a:effectLst/>
        </p:spPr>
        <p:txBody>
          <a:bodyPr lIns="102590" tIns="51296" rIns="102590" bIns="51296" anchor="ctr"/>
          <a:lstStyle/>
          <a:p>
            <a:pPr algn="ctr" defTabSz="1019175" eaLnBrk="0" hangingPunct="0"/>
            <a:r>
              <a:rPr lang="zh-CN" altLang="en-US" sz="2800" b="1" dirty="0">
                <a:solidFill>
                  <a:srgbClr val="FF0000"/>
                </a:solidFill>
                <a:latin typeface="楷体_GB2312" pitchFamily="1" charset="-122"/>
                <a:ea typeface="楷体_GB2312" pitchFamily="1" charset="-122"/>
              </a:rPr>
              <a:t>内倾 </a:t>
            </a:r>
            <a:r>
              <a:rPr lang="en-US" sz="2800" b="1" dirty="0">
                <a:solidFill>
                  <a:srgbClr val="FF0000"/>
                </a:solidFill>
                <a:latin typeface="楷体_GB2312" pitchFamily="1" charset="-122"/>
                <a:ea typeface="楷体_GB2312" pitchFamily="1" charset="-122"/>
              </a:rPr>
              <a:t>I</a:t>
            </a:r>
            <a:endParaRPr lang="en-US" sz="2800" b="1" dirty="0">
              <a:solidFill>
                <a:srgbClr val="FF0000"/>
              </a:solidFill>
              <a:latin typeface="楷体_GB2312" pitchFamily="1" charset="-122"/>
              <a:ea typeface="楷体_GB2312" pitchFamily="1" charset="-122"/>
            </a:endParaRPr>
          </a:p>
        </p:txBody>
      </p:sp>
      <p:sp>
        <p:nvSpPr>
          <p:cNvPr id="20" name="Rectangle 8"/>
          <p:cNvSpPr>
            <a:spLocks noChangeArrowheads="1"/>
          </p:cNvSpPr>
          <p:nvPr/>
        </p:nvSpPr>
        <p:spPr bwMode="auto">
          <a:xfrm>
            <a:off x="2189267" y="4222230"/>
            <a:ext cx="3352800" cy="2314968"/>
          </a:xfrm>
          <a:prstGeom prst="rect">
            <a:avLst/>
          </a:prstGeom>
          <a:noFill/>
          <a:ln w="9525">
            <a:noFill/>
            <a:miter lim="800000"/>
          </a:ln>
          <a:effectLst/>
        </p:spPr>
        <p:txBody>
          <a:bodyPr lIns="102590" tIns="51296" rIns="102590" bIns="51296">
            <a:spAutoFit/>
          </a:bodyPr>
          <a:lstStyle/>
          <a:p>
            <a:pPr algn="r" defTabSz="1019175" eaLnBrk="0" hangingPunct="0">
              <a:lnSpc>
                <a:spcPct val="85000"/>
              </a:lnSpc>
              <a:spcAft>
                <a:spcPts val="1200"/>
              </a:spcAft>
            </a:pPr>
            <a:r>
              <a:rPr lang="zh-CN" sz="2400" b="1" dirty="0">
                <a:effectLst>
                  <a:outerShdw blurRad="38100" dist="38100" dir="2700000" algn="tl">
                    <a:srgbClr val="C0C0C0"/>
                  </a:outerShdw>
                </a:effectLst>
                <a:latin typeface="Arial Narrow" panose="020B0606020202030204" pitchFamily="2" charset="0"/>
              </a:rPr>
              <a:t>善于表达 </a:t>
            </a:r>
            <a:br>
              <a:rPr lang="zh-CN" sz="2400" b="1" dirty="0">
                <a:effectLst>
                  <a:outerShdw blurRad="38100" dist="38100" dir="2700000" algn="tl">
                    <a:srgbClr val="C0C0C0"/>
                  </a:outerShdw>
                </a:effectLst>
                <a:latin typeface="Arial Narrow" panose="020B0606020202030204" pitchFamily="2" charset="0"/>
              </a:rPr>
            </a:br>
            <a:r>
              <a:rPr lang="zh-CN" sz="2400" b="1" dirty="0">
                <a:effectLst>
                  <a:outerShdw blurRad="38100" dist="38100" dir="2700000" algn="tl">
                    <a:srgbClr val="C0C0C0"/>
                  </a:outerShdw>
                </a:effectLst>
                <a:latin typeface="Arial Narrow" panose="020B0606020202030204" pitchFamily="2" charset="0"/>
              </a:rPr>
              <a:t> 听、说、想同时进行 </a:t>
            </a:r>
            <a:br>
              <a:rPr lang="zh-CN" sz="2400" b="1" dirty="0">
                <a:effectLst>
                  <a:outerShdw blurRad="38100" dist="38100" dir="2700000" algn="tl">
                    <a:srgbClr val="C0C0C0"/>
                  </a:outerShdw>
                </a:effectLst>
                <a:latin typeface="Arial Narrow" panose="020B0606020202030204" pitchFamily="2" charset="0"/>
              </a:rPr>
            </a:br>
            <a:r>
              <a:rPr lang="zh-CN" sz="2400" b="1" dirty="0">
                <a:effectLst>
                  <a:outerShdw blurRad="38100" dist="38100" dir="2700000" algn="tl">
                    <a:srgbClr val="C0C0C0"/>
                  </a:outerShdw>
                </a:effectLst>
                <a:latin typeface="Arial Narrow" panose="020B0606020202030204" pitchFamily="2" charset="0"/>
              </a:rPr>
              <a:t> 朋友圈大</a:t>
            </a:r>
            <a:br>
              <a:rPr lang="zh-CN" sz="2400" b="1" dirty="0">
                <a:effectLst>
                  <a:outerShdw blurRad="38100" dist="38100" dir="2700000" algn="tl">
                    <a:srgbClr val="C0C0C0"/>
                  </a:outerShdw>
                </a:effectLst>
                <a:latin typeface="Arial Narrow" panose="020B0606020202030204" pitchFamily="2" charset="0"/>
              </a:rPr>
            </a:br>
            <a:r>
              <a:rPr lang="zh-CN" sz="2400" b="1" dirty="0">
                <a:effectLst>
                  <a:outerShdw blurRad="38100" dist="38100" dir="2700000" algn="tl">
                    <a:srgbClr val="C0C0C0"/>
                  </a:outerShdw>
                </a:effectLst>
                <a:latin typeface="Arial Narrow" panose="020B0606020202030204" pitchFamily="2" charset="0"/>
              </a:rPr>
              <a:t>主动参与</a:t>
            </a:r>
            <a:br>
              <a:rPr lang="zh-CN" sz="2400" b="1" dirty="0">
                <a:effectLst>
                  <a:outerShdw blurRad="38100" dist="38100" dir="2700000" algn="tl">
                    <a:srgbClr val="C0C0C0"/>
                  </a:outerShdw>
                </a:effectLst>
                <a:latin typeface="Arial Narrow" panose="020B0606020202030204" pitchFamily="2" charset="0"/>
              </a:rPr>
            </a:br>
            <a:r>
              <a:rPr lang="zh-CN" sz="2400" b="1" dirty="0">
                <a:effectLst>
                  <a:outerShdw blurRad="38100" dist="38100" dir="2700000" algn="tl">
                    <a:srgbClr val="C0C0C0"/>
                  </a:outerShdw>
                </a:effectLst>
                <a:latin typeface="Arial Narrow" panose="020B0606020202030204" pitchFamily="2" charset="0"/>
              </a:rPr>
              <a:t>大家</a:t>
            </a:r>
            <a:br>
              <a:rPr lang="zh-CN" sz="2400" b="1" dirty="0">
                <a:effectLst>
                  <a:outerShdw blurRad="38100" dist="38100" dir="2700000" algn="tl">
                    <a:srgbClr val="C0C0C0"/>
                  </a:outerShdw>
                </a:effectLst>
                <a:latin typeface="Arial Narrow" panose="020B0606020202030204" pitchFamily="2" charset="0"/>
              </a:rPr>
            </a:br>
            <a:r>
              <a:rPr lang="zh-CN" sz="2400" b="1" dirty="0">
                <a:effectLst>
                  <a:outerShdw blurRad="38100" dist="38100" dir="2700000" algn="tl">
                    <a:srgbClr val="C0C0C0"/>
                  </a:outerShdw>
                </a:effectLst>
                <a:latin typeface="Arial Narrow" panose="020B0606020202030204" pitchFamily="2" charset="0"/>
              </a:rPr>
              <a:t>忘我</a:t>
            </a:r>
            <a:br>
              <a:rPr lang="zh-CN" sz="2400" b="1" dirty="0">
                <a:effectLst>
                  <a:outerShdw blurRad="38100" dist="38100" dir="2700000" algn="tl">
                    <a:srgbClr val="C0C0C0"/>
                  </a:outerShdw>
                </a:effectLst>
                <a:latin typeface="Arial Narrow" panose="020B0606020202030204" pitchFamily="2" charset="0"/>
              </a:rPr>
            </a:br>
            <a:r>
              <a:rPr lang="zh-CN" sz="2400" b="1" dirty="0">
                <a:effectLst>
                  <a:outerShdw blurRad="38100" dist="38100" dir="2700000" algn="tl">
                    <a:srgbClr val="C0C0C0"/>
                  </a:outerShdw>
                </a:effectLst>
                <a:latin typeface="Arial Narrow" panose="020B0606020202030204" pitchFamily="2" charset="0"/>
              </a:rPr>
              <a:t>广度</a:t>
            </a:r>
            <a:endParaRPr lang="zh-CN" sz="2400" b="1" dirty="0">
              <a:effectLst>
                <a:outerShdw blurRad="38100" dist="38100" dir="2700000" algn="tl">
                  <a:srgbClr val="C0C0C0"/>
                </a:outerShdw>
              </a:effectLst>
              <a:latin typeface="Arial Narrow" panose="020B0606020202030204" pitchFamily="2" charset="0"/>
            </a:endParaRPr>
          </a:p>
        </p:txBody>
      </p:sp>
      <p:sp>
        <p:nvSpPr>
          <p:cNvPr id="21" name="Rectangle 9"/>
          <p:cNvSpPr>
            <a:spLocks noChangeArrowheads="1"/>
          </p:cNvSpPr>
          <p:nvPr/>
        </p:nvSpPr>
        <p:spPr bwMode="auto">
          <a:xfrm>
            <a:off x="5381729" y="4191780"/>
            <a:ext cx="3817938" cy="2387296"/>
          </a:xfrm>
          <a:prstGeom prst="rect">
            <a:avLst/>
          </a:prstGeom>
          <a:noFill/>
          <a:ln w="9525">
            <a:noFill/>
            <a:miter lim="800000"/>
          </a:ln>
          <a:effectLst/>
        </p:spPr>
        <p:txBody>
          <a:bodyPr lIns="102590" tIns="51296" rIns="102590" bIns="51296">
            <a:spAutoFit/>
          </a:bodyPr>
          <a:lstStyle/>
          <a:p>
            <a:pPr defTabSz="1019175" eaLnBrk="0" hangingPunct="0">
              <a:lnSpc>
                <a:spcPct val="65000"/>
              </a:lnSpc>
              <a:spcAft>
                <a:spcPts val="1200"/>
              </a:spcAft>
            </a:pPr>
            <a:r>
              <a:rPr lang="zh-CN" altLang="zh-CN" sz="3200" b="1" dirty="0">
                <a:solidFill>
                  <a:srgbClr val="FFCC66"/>
                </a:solidFill>
                <a:latin typeface="Times New Roman" panose="02020603050405020304" pitchFamily="18" charset="0"/>
              </a:rPr>
              <a:t>⊕ </a:t>
            </a:r>
            <a:r>
              <a:rPr lang="zh-CN" sz="2400" b="1" dirty="0">
                <a:effectLst>
                  <a:outerShdw blurRad="38100" dist="38100" dir="2700000" algn="tl">
                    <a:srgbClr val="C0C0C0"/>
                  </a:outerShdw>
                </a:effectLst>
                <a:latin typeface="Arial Narrow" panose="020B0606020202030204" pitchFamily="2" charset="0"/>
              </a:rPr>
              <a:t>通常保留 </a:t>
            </a:r>
            <a:br>
              <a:rPr lang="zh-CN" sz="2400" b="1" dirty="0">
                <a:effectLst>
                  <a:outerShdw blurRad="38100" dist="38100" dir="2700000" algn="tl">
                    <a:srgbClr val="C0C0C0"/>
                  </a:outerShdw>
                </a:effectLst>
                <a:latin typeface="Arial Narrow" panose="020B0606020202030204" pitchFamily="2" charset="0"/>
              </a:rPr>
            </a:br>
            <a:r>
              <a:rPr lang="zh-CN" sz="3200" b="1" dirty="0">
                <a:solidFill>
                  <a:srgbClr val="FFCC66"/>
                </a:solidFill>
                <a:latin typeface="Times New Roman" panose="02020603050405020304" pitchFamily="18" charset="0"/>
              </a:rPr>
              <a:t>⊕ </a:t>
            </a:r>
            <a:r>
              <a:rPr lang="zh-CN" sz="2400" b="1" dirty="0">
                <a:effectLst>
                  <a:outerShdw blurRad="38100" dist="38100" dir="2700000" algn="tl">
                    <a:srgbClr val="C0C0C0"/>
                  </a:outerShdw>
                </a:effectLst>
                <a:latin typeface="Arial Narrow" panose="020B0606020202030204" pitchFamily="2" charset="0"/>
              </a:rPr>
              <a:t>先听，后想，再说</a:t>
            </a:r>
            <a:br>
              <a:rPr lang="zh-CN" sz="2400" b="1" dirty="0">
                <a:effectLst>
                  <a:outerShdw blurRad="38100" dist="38100" dir="2700000" algn="tl">
                    <a:srgbClr val="C0C0C0"/>
                  </a:outerShdw>
                </a:effectLst>
                <a:latin typeface="Arial Narrow" panose="020B0606020202030204" pitchFamily="2" charset="0"/>
              </a:rPr>
            </a:br>
            <a:r>
              <a:rPr lang="zh-CN" sz="3200" b="1" dirty="0">
                <a:solidFill>
                  <a:srgbClr val="FFCC66"/>
                </a:solidFill>
                <a:latin typeface="Times New Roman" panose="02020603050405020304" pitchFamily="18" charset="0"/>
              </a:rPr>
              <a:t>⊕ </a:t>
            </a:r>
            <a:r>
              <a:rPr lang="zh-CN" sz="2400" b="1" dirty="0">
                <a:effectLst>
                  <a:outerShdw blurRad="38100" dist="38100" dir="2700000" algn="tl">
                    <a:srgbClr val="C0C0C0"/>
                  </a:outerShdw>
                </a:effectLst>
                <a:latin typeface="Arial Narrow" panose="020B0606020202030204" pitchFamily="2" charset="0"/>
              </a:rPr>
              <a:t>固定的朋友</a:t>
            </a:r>
            <a:br>
              <a:rPr lang="zh-CN" sz="2400" b="1" dirty="0">
                <a:effectLst>
                  <a:outerShdw blurRad="38100" dist="38100" dir="2700000" algn="tl">
                    <a:srgbClr val="C0C0C0"/>
                  </a:outerShdw>
                </a:effectLst>
                <a:latin typeface="Arial Narrow" panose="020B0606020202030204" pitchFamily="2" charset="0"/>
              </a:rPr>
            </a:br>
            <a:r>
              <a:rPr lang="zh-CN" sz="3200" b="1" dirty="0">
                <a:solidFill>
                  <a:srgbClr val="FFCC66"/>
                </a:solidFill>
                <a:latin typeface="Times New Roman" panose="02020603050405020304" pitchFamily="18" charset="0"/>
              </a:rPr>
              <a:t>⊕ </a:t>
            </a:r>
            <a:r>
              <a:rPr lang="zh-CN" sz="2400" b="1" dirty="0">
                <a:effectLst>
                  <a:outerShdw blurRad="38100" dist="38100" dir="2700000" algn="tl">
                    <a:srgbClr val="C0C0C0"/>
                  </a:outerShdw>
                </a:effectLst>
                <a:latin typeface="Arial Narrow" panose="020B0606020202030204" pitchFamily="2" charset="0"/>
              </a:rPr>
              <a:t>静静反思</a:t>
            </a:r>
            <a:br>
              <a:rPr lang="zh-CN" sz="2400" b="1" dirty="0">
                <a:effectLst>
                  <a:outerShdw blurRad="38100" dist="38100" dir="2700000" algn="tl">
                    <a:srgbClr val="C0C0C0"/>
                  </a:outerShdw>
                </a:effectLst>
                <a:latin typeface="Arial Narrow" panose="020B0606020202030204" pitchFamily="2" charset="0"/>
              </a:rPr>
            </a:br>
            <a:r>
              <a:rPr lang="zh-CN" sz="3200" b="1" dirty="0">
                <a:solidFill>
                  <a:srgbClr val="FFCC66"/>
                </a:solidFill>
                <a:latin typeface="Times New Roman" panose="02020603050405020304" pitchFamily="18" charset="0"/>
              </a:rPr>
              <a:t>⊕ </a:t>
            </a:r>
            <a:r>
              <a:rPr lang="zh-CN" sz="2400" b="1" dirty="0">
                <a:effectLst>
                  <a:outerShdw blurRad="38100" dist="38100" dir="2700000" algn="tl">
                    <a:srgbClr val="C0C0C0"/>
                  </a:outerShdw>
                </a:effectLst>
                <a:latin typeface="Arial Narrow" panose="020B0606020202030204" pitchFamily="2" charset="0"/>
              </a:rPr>
              <a:t>个人</a:t>
            </a:r>
            <a:br>
              <a:rPr lang="zh-CN" sz="2400" b="1" dirty="0">
                <a:effectLst>
                  <a:outerShdw blurRad="38100" dist="38100" dir="2700000" algn="tl">
                    <a:srgbClr val="C0C0C0"/>
                  </a:outerShdw>
                </a:effectLst>
                <a:latin typeface="Arial Narrow" panose="020B0606020202030204" pitchFamily="2" charset="0"/>
              </a:rPr>
            </a:br>
            <a:r>
              <a:rPr lang="zh-CN" sz="3200" b="1" dirty="0">
                <a:solidFill>
                  <a:srgbClr val="FFCC66"/>
                </a:solidFill>
                <a:latin typeface="Times New Roman" panose="02020603050405020304" pitchFamily="18" charset="0"/>
              </a:rPr>
              <a:t>⊕ </a:t>
            </a:r>
            <a:r>
              <a:rPr lang="zh-CN" sz="2400" b="1" dirty="0">
                <a:effectLst>
                  <a:outerShdw blurRad="38100" dist="38100" dir="2700000" algn="tl">
                    <a:srgbClr val="C0C0C0"/>
                  </a:outerShdw>
                </a:effectLst>
                <a:latin typeface="Arial Narrow" panose="020B0606020202030204" pitchFamily="2" charset="0"/>
              </a:rPr>
              <a:t>思我</a:t>
            </a:r>
            <a:br>
              <a:rPr lang="zh-CN" sz="2400" b="1" dirty="0">
                <a:effectLst>
                  <a:outerShdw blurRad="38100" dist="38100" dir="2700000" algn="tl">
                    <a:srgbClr val="C0C0C0"/>
                  </a:outerShdw>
                </a:effectLst>
                <a:latin typeface="Arial Narrow" panose="020B0606020202030204" pitchFamily="2" charset="0"/>
              </a:rPr>
            </a:br>
            <a:r>
              <a:rPr lang="zh-CN" sz="3200" b="1" dirty="0">
                <a:solidFill>
                  <a:srgbClr val="FFCC66"/>
                </a:solidFill>
                <a:latin typeface="Times New Roman" panose="02020603050405020304" pitchFamily="18" charset="0"/>
              </a:rPr>
              <a:t>⊕ </a:t>
            </a:r>
            <a:r>
              <a:rPr lang="zh-CN" sz="2400" b="1" dirty="0">
                <a:effectLst>
                  <a:outerShdw blurRad="38100" dist="38100" dir="2700000" algn="tl">
                    <a:srgbClr val="C0C0C0"/>
                  </a:outerShdw>
                </a:effectLst>
                <a:latin typeface="Arial Narrow" panose="020B0606020202030204" pitchFamily="2" charset="0"/>
              </a:rPr>
              <a:t>深度</a:t>
            </a:r>
            <a:endParaRPr lang="zh-CN" sz="2400" b="1" dirty="0">
              <a:effectLst>
                <a:outerShdw blurRad="38100" dist="38100" dir="2700000" algn="tl">
                  <a:srgbClr val="C0C0C0"/>
                </a:outerShdw>
              </a:effectLst>
              <a:latin typeface="Arial Narrow" panose="020B060602020203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1.3.1 MBTI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介绍</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7" name="流程图: 可选过程 16"/>
          <p:cNvSpPr/>
          <p:nvPr/>
        </p:nvSpPr>
        <p:spPr>
          <a:xfrm>
            <a:off x="3307292" y="2152587"/>
            <a:ext cx="5699458"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spcBef>
                <a:spcPct val="50000"/>
              </a:spcBef>
            </a:pPr>
            <a:r>
              <a:rPr lang="en-US" altLang="zh-CN" sz="2800" b="1" dirty="0" smtClean="0">
                <a:solidFill>
                  <a:schemeClr val="tx1"/>
                </a:solidFill>
              </a:rPr>
              <a:t>S</a:t>
            </a:r>
            <a:r>
              <a:rPr lang="zh-CN" altLang="en-US" sz="2800" b="1" dirty="0" smtClean="0">
                <a:solidFill>
                  <a:schemeClr val="tx1"/>
                </a:solidFill>
              </a:rPr>
              <a:t>（感觉）</a:t>
            </a:r>
            <a:r>
              <a:rPr lang="en-US" altLang="zh-CN" sz="2800" b="1" dirty="0" smtClean="0">
                <a:solidFill>
                  <a:schemeClr val="tx1"/>
                </a:solidFill>
              </a:rPr>
              <a:t>-N</a:t>
            </a:r>
            <a:r>
              <a:rPr lang="zh-CN" altLang="en-US" sz="2800" b="1" dirty="0" smtClean="0">
                <a:solidFill>
                  <a:schemeClr val="tx1"/>
                </a:solidFill>
              </a:rPr>
              <a:t>（直觉）维度</a:t>
            </a:r>
            <a:endParaRPr lang="zh-CN" altLang="en-US" sz="2800" b="1" dirty="0">
              <a:solidFill>
                <a:schemeClr val="tx1"/>
              </a:solidFill>
            </a:endParaRPr>
          </a:p>
        </p:txBody>
      </p:sp>
      <p:sp>
        <p:nvSpPr>
          <p:cNvPr id="18" name="矩形 17"/>
          <p:cNvSpPr/>
          <p:nvPr/>
        </p:nvSpPr>
        <p:spPr>
          <a:xfrm>
            <a:off x="634584" y="3456193"/>
            <a:ext cx="10533088" cy="2850011"/>
          </a:xfrm>
          <a:prstGeom prst="rect">
            <a:avLst/>
          </a:prstGeom>
        </p:spPr>
        <p:txBody>
          <a:bodyPr wrap="square">
            <a:spAutoFit/>
          </a:bodyPr>
          <a:lstStyle/>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请用五个词描述大海</a:t>
            </a:r>
            <a:endParaRPr lang="en-US" altLang="zh-CN"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客观理智</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富于想像力？</a:t>
            </a:r>
            <a:endParaRPr lang="en-US" altLang="zh-CN"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努力适应当下</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总考虑事物对未来发生的影响？</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喜欢使用已知的技能</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一旦掌握了一种技能之后就会感到厌倦？</a:t>
            </a:r>
            <a:endParaRPr lang="zh-CN" altLang="en-US" sz="3200" dirty="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S</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（感觉）</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-N</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（直觉）维度</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Rectangle 5"/>
          <p:cNvSpPr txBox="1">
            <a:spLocks noChangeArrowheads="1"/>
          </p:cNvSpPr>
          <p:nvPr/>
        </p:nvSpPr>
        <p:spPr>
          <a:xfrm>
            <a:off x="6896075" y="2188199"/>
            <a:ext cx="4032250" cy="4175125"/>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Tx/>
              <a:buNone/>
              <a:defRPr/>
            </a:pP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案例分析</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None/>
              <a:defRPr/>
            </a:pP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  为了减少犯罪，你认为国家的税收最好更多地花在：</a:t>
            </a:r>
            <a:endParaRPr kumimoji="0" lang="zh-CN" alt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None/>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1</a:t>
            </a: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）增加警察，加重刑罚，建立更多的监狱；</a:t>
            </a:r>
            <a:endParaRPr kumimoji="0" lang="zh-CN" alt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Tx/>
              <a:buNone/>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2</a:t>
            </a:r>
            <a:r>
              <a:rPr kumimoji="0" lang="zh-CN" altLang="en-US" sz="2800" b="0" i="0" u="none" strike="noStrike" kern="1200" cap="none" spc="0" normalizeH="0" baseline="0" noProof="0" dirty="0" smtClean="0">
                <a:ln>
                  <a:noFill/>
                </a:ln>
                <a:solidFill>
                  <a:schemeClr val="tx1"/>
                </a:solidFill>
                <a:effectLst/>
                <a:uLnTx/>
                <a:uFillTx/>
                <a:latin typeface="+mn-lt"/>
                <a:ea typeface="+mn-ea"/>
                <a:cs typeface="+mn-cs"/>
              </a:rPr>
              <a:t>）制定更多的社会性计划，来帮助不良青少年。</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9" name="Picture 6" descr="2008052921133572"/>
          <p:cNvPicPr>
            <a:picLocks noChangeAspect="1" noChangeArrowheads="1"/>
          </p:cNvPicPr>
          <p:nvPr/>
        </p:nvPicPr>
        <p:blipFill>
          <a:blip r:embed="rId4" cstate="print"/>
          <a:srcRect/>
          <a:stretch>
            <a:fillRect/>
          </a:stretch>
        </p:blipFill>
        <p:spPr bwMode="auto">
          <a:xfrm>
            <a:off x="629587" y="1734902"/>
            <a:ext cx="5624144" cy="4845779"/>
          </a:xfrm>
          <a:prstGeom prst="rect">
            <a:avLst/>
          </a:prstGeom>
          <a:noFill/>
          <a:ln w="9525" cmpd="sng">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9"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你对你的职业生涯进行过规划吗？</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8" name="矩形 17"/>
          <p:cNvSpPr/>
          <p:nvPr/>
        </p:nvSpPr>
        <p:spPr>
          <a:xfrm>
            <a:off x="1693889" y="2589631"/>
            <a:ext cx="8454453" cy="3046988"/>
          </a:xfrm>
          <a:prstGeom prst="rect">
            <a:avLst/>
          </a:prstGeom>
        </p:spPr>
        <p:txBody>
          <a:bodyPr wrap="square">
            <a:spAutoFit/>
          </a:bodyPr>
          <a:lstStyle/>
          <a:p>
            <a:pPr algn="ctr">
              <a:lnSpc>
                <a:spcPct val="200000"/>
              </a:lnSpc>
            </a:pPr>
            <a:r>
              <a:rPr lang="zh-CN" altLang="en-US" sz="2400" b="1" dirty="0" smtClean="0"/>
              <a:t>我该怎么办？≠真正解决问题</a:t>
            </a:r>
            <a:endParaRPr lang="en-US" altLang="zh-CN" sz="2400" b="1" dirty="0" smtClean="0"/>
          </a:p>
          <a:p>
            <a:pPr algn="ctr">
              <a:lnSpc>
                <a:spcPct val="200000"/>
              </a:lnSpc>
            </a:pPr>
            <a:r>
              <a:rPr lang="zh-CN" altLang="en-US" sz="2400" b="1" dirty="0" smtClean="0"/>
              <a:t>             我的目标是</a:t>
            </a:r>
            <a:r>
              <a:rPr lang="en-US" altLang="zh-CN" sz="2400" b="1" dirty="0" smtClean="0"/>
              <a:t>…  </a:t>
            </a:r>
            <a:r>
              <a:rPr lang="zh-CN" altLang="en-US" sz="2400" b="1" dirty="0" smtClean="0"/>
              <a:t>≈ 可能想出解决的办法</a:t>
            </a:r>
            <a:endParaRPr lang="en-US" altLang="zh-CN" sz="2400" b="1" dirty="0" smtClean="0"/>
          </a:p>
          <a:p>
            <a:pPr algn="ctr">
              <a:lnSpc>
                <a:spcPct val="200000"/>
              </a:lnSpc>
            </a:pPr>
            <a:r>
              <a:rPr lang="zh-CN" altLang="en-US" sz="2400" b="1" dirty="0" smtClean="0"/>
              <a:t>确立目标是职业规划非常重要的内容之一，只有确立了目标，</a:t>
            </a:r>
            <a:endParaRPr lang="en-US" altLang="zh-CN" sz="2400" b="1" dirty="0" smtClean="0"/>
          </a:p>
          <a:p>
            <a:pPr algn="ctr">
              <a:lnSpc>
                <a:spcPct val="200000"/>
              </a:lnSpc>
            </a:pPr>
            <a:r>
              <a:rPr lang="zh-CN" altLang="en-US" sz="2400" b="1" dirty="0" smtClean="0"/>
              <a:t>才会有动力，你所做的一切才有意义</a:t>
            </a:r>
            <a:endParaRPr lang="zh-CN" altLang="en-US" sz="24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1" cstate="print"/>
          <a:srcRect/>
          <a:stretch>
            <a:fillRect/>
          </a:stretch>
        </p:blipFill>
        <p:spPr bwMode="auto">
          <a:xfrm>
            <a:off x="7227758" y="1757051"/>
            <a:ext cx="4038600" cy="3032125"/>
          </a:xfrm>
          <a:prstGeom prst="rect">
            <a:avLst/>
          </a:prstGeom>
          <a:noFill/>
          <a:ln w="9525">
            <a:noFill/>
            <a:miter lim="800000"/>
            <a:headEnd/>
            <a:tailEnd/>
          </a:ln>
        </p:spPr>
      </p:pic>
      <p:pic>
        <p:nvPicPr>
          <p:cNvPr id="23" name="Picture 8"/>
          <p:cNvPicPr>
            <a:picLocks noChangeAspect="1" noChangeArrowheads="1"/>
          </p:cNvPicPr>
          <p:nvPr/>
        </p:nvPicPr>
        <p:blipFill>
          <a:blip r:embed="rId2" cstate="print"/>
          <a:srcRect/>
          <a:stretch>
            <a:fillRect/>
          </a:stretch>
        </p:blipFill>
        <p:spPr bwMode="auto">
          <a:xfrm>
            <a:off x="648325" y="1721631"/>
            <a:ext cx="3505200" cy="2579688"/>
          </a:xfrm>
          <a:prstGeom prst="rect">
            <a:avLst/>
          </a:prstGeom>
          <a:noFill/>
          <a:ln w="9525">
            <a:noFill/>
            <a:miter lim="800000"/>
            <a:headEnd/>
            <a:tailEnd/>
          </a:ln>
        </p:spPr>
      </p:pic>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S</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（感觉）</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-N</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（直觉）维度</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9" name="Rectangle 4"/>
          <p:cNvSpPr>
            <a:spLocks noChangeArrowheads="1"/>
          </p:cNvSpPr>
          <p:nvPr/>
        </p:nvSpPr>
        <p:spPr bwMode="auto">
          <a:xfrm>
            <a:off x="3271604" y="2806752"/>
            <a:ext cx="2514600" cy="541338"/>
          </a:xfrm>
          <a:prstGeom prst="rect">
            <a:avLst/>
          </a:prstGeom>
          <a:noFill/>
          <a:ln w="9525">
            <a:noFill/>
            <a:miter lim="800000"/>
          </a:ln>
          <a:effectLst/>
        </p:spPr>
        <p:txBody>
          <a:bodyPr lIns="114306" tIns="57154" rIns="114306" bIns="57154" anchor="ctr"/>
          <a:lstStyle/>
          <a:p>
            <a:pPr algn="ctr" defTabSz="1019175" eaLnBrk="0" hangingPunct="0"/>
            <a:r>
              <a:rPr lang="zh-CN" altLang="en-US" sz="4500" b="1" dirty="0">
                <a:solidFill>
                  <a:srgbClr val="FF0000"/>
                </a:solidFill>
                <a:effectLst>
                  <a:outerShdw blurRad="38100" dist="38100" dir="2700000" algn="tl">
                    <a:srgbClr val="C0C0C0"/>
                  </a:outerShdw>
                </a:effectLst>
                <a:latin typeface="Arial Narrow" panose="020B0606020202030204" pitchFamily="2" charset="0"/>
              </a:rPr>
              <a:t> </a:t>
            </a:r>
            <a:r>
              <a:rPr lang="zh-CN" altLang="en-US" sz="2800" b="1" dirty="0">
                <a:solidFill>
                  <a:srgbClr val="FF0000"/>
                </a:solidFill>
                <a:latin typeface="楷体_GB2312" pitchFamily="1" charset="-122"/>
                <a:ea typeface="楷体_GB2312" pitchFamily="1" charset="-122"/>
              </a:rPr>
              <a:t>感觉 </a:t>
            </a:r>
            <a:r>
              <a:rPr lang="en-US" sz="2800" b="1" dirty="0">
                <a:solidFill>
                  <a:srgbClr val="FF0000"/>
                </a:solidFill>
                <a:latin typeface="楷体_GB2312" pitchFamily="1" charset="-122"/>
                <a:ea typeface="楷体_GB2312" pitchFamily="1" charset="-122"/>
              </a:rPr>
              <a:t>S</a:t>
            </a:r>
            <a:endParaRPr lang="en-US" sz="2800" b="1" dirty="0">
              <a:solidFill>
                <a:srgbClr val="FF0000"/>
              </a:solidFill>
              <a:latin typeface="楷体_GB2312" pitchFamily="1" charset="-122"/>
              <a:ea typeface="楷体_GB2312" pitchFamily="1" charset="-122"/>
            </a:endParaRPr>
          </a:p>
        </p:txBody>
      </p:sp>
      <p:sp>
        <p:nvSpPr>
          <p:cNvPr id="20" name="Rectangle 5"/>
          <p:cNvSpPr>
            <a:spLocks noChangeArrowheads="1"/>
          </p:cNvSpPr>
          <p:nvPr/>
        </p:nvSpPr>
        <p:spPr bwMode="auto">
          <a:xfrm>
            <a:off x="5642548" y="2681028"/>
            <a:ext cx="2057400" cy="573087"/>
          </a:xfrm>
          <a:prstGeom prst="rect">
            <a:avLst/>
          </a:prstGeom>
          <a:noFill/>
          <a:ln w="9525">
            <a:noFill/>
            <a:miter lim="800000"/>
          </a:ln>
          <a:effectLst/>
        </p:spPr>
        <p:txBody>
          <a:bodyPr lIns="114306" tIns="57154" rIns="114306" bIns="57154" anchor="ctr"/>
          <a:lstStyle/>
          <a:p>
            <a:pPr algn="ctr" defTabSz="1019175" eaLnBrk="0" hangingPunct="0"/>
            <a:r>
              <a:rPr lang="zh-CN" altLang="en-US" sz="2800" b="1" dirty="0">
                <a:solidFill>
                  <a:srgbClr val="FF0000"/>
                </a:solidFill>
                <a:latin typeface="楷体_GB2312" pitchFamily="1" charset="-122"/>
                <a:ea typeface="楷体_GB2312" pitchFamily="1" charset="-122"/>
              </a:rPr>
              <a:t>直觉 </a:t>
            </a:r>
            <a:r>
              <a:rPr lang="en-US" sz="2800" b="1" dirty="0">
                <a:solidFill>
                  <a:srgbClr val="FF0000"/>
                </a:solidFill>
                <a:latin typeface="楷体_GB2312" pitchFamily="1" charset="-122"/>
                <a:ea typeface="楷体_GB2312" pitchFamily="1" charset="-122"/>
              </a:rPr>
              <a:t>N</a:t>
            </a:r>
            <a:endParaRPr lang="en-US" sz="2800" b="1" dirty="0">
              <a:solidFill>
                <a:srgbClr val="FF0000"/>
              </a:solidFill>
              <a:latin typeface="楷体_GB2312" pitchFamily="1" charset="-122"/>
              <a:ea typeface="楷体_GB2312" pitchFamily="1" charset="-122"/>
            </a:endParaRPr>
          </a:p>
        </p:txBody>
      </p:sp>
      <p:sp>
        <p:nvSpPr>
          <p:cNvPr id="21" name="Rectangle 6"/>
          <p:cNvSpPr>
            <a:spLocks noChangeArrowheads="1"/>
          </p:cNvSpPr>
          <p:nvPr/>
        </p:nvSpPr>
        <p:spPr bwMode="auto">
          <a:xfrm>
            <a:off x="3101714" y="4027773"/>
            <a:ext cx="2665413" cy="2590800"/>
          </a:xfrm>
          <a:prstGeom prst="rect">
            <a:avLst/>
          </a:prstGeom>
          <a:noFill/>
          <a:ln w="9525">
            <a:noFill/>
            <a:miter lim="800000"/>
          </a:ln>
          <a:effectLst/>
        </p:spPr>
        <p:txBody>
          <a:bodyPr lIns="102590" tIns="51296" rIns="102590" bIns="51296">
            <a:spAutoFit/>
          </a:bodyPr>
          <a:lstStyle/>
          <a:p>
            <a:pPr algn="r" defTabSz="1019175" eaLnBrk="0" hangingPunct="0">
              <a:lnSpc>
                <a:spcPct val="85000"/>
              </a:lnSpc>
              <a:spcAft>
                <a:spcPts val="1200"/>
              </a:spcAft>
            </a:pPr>
            <a:r>
              <a:rPr lang="zh-CN" altLang="en-US" sz="2400" b="1" dirty="0">
                <a:effectLst>
                  <a:outerShdw blurRad="38100" dist="38100" dir="2700000" algn="tl">
                    <a:srgbClr val="C0C0C0"/>
                  </a:outerShdw>
                </a:effectLst>
                <a:latin typeface="Arial Narrow" panose="020B0606020202030204" pitchFamily="2" charset="0"/>
              </a:rPr>
              <a:t>明确、可测量</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细节、细致</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现实、现在</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看到、听到、闻到</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连续的</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重复</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享受现在</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基于事实、经验</a:t>
            </a:r>
            <a:endParaRPr lang="zh-CN" altLang="en-US" sz="2400" b="1" dirty="0">
              <a:effectLst>
                <a:outerShdw blurRad="38100" dist="38100" dir="2700000" algn="tl">
                  <a:srgbClr val="C0C0C0"/>
                </a:outerShdw>
              </a:effectLst>
              <a:latin typeface="Arial Narrow" panose="020B0606020202030204" pitchFamily="2" charset="0"/>
            </a:endParaRPr>
          </a:p>
        </p:txBody>
      </p:sp>
      <p:sp>
        <p:nvSpPr>
          <p:cNvPr id="22" name="Rectangle 7"/>
          <p:cNvSpPr>
            <a:spLocks noChangeArrowheads="1"/>
          </p:cNvSpPr>
          <p:nvPr/>
        </p:nvSpPr>
        <p:spPr bwMode="auto">
          <a:xfrm>
            <a:off x="5616314" y="4002373"/>
            <a:ext cx="2971800" cy="2641600"/>
          </a:xfrm>
          <a:prstGeom prst="rect">
            <a:avLst/>
          </a:prstGeom>
          <a:noFill/>
          <a:ln w="9525">
            <a:noFill/>
            <a:miter lim="800000"/>
          </a:ln>
          <a:effectLst/>
        </p:spPr>
        <p:txBody>
          <a:bodyPr lIns="102590" tIns="51296" rIns="102590" bIns="51296">
            <a:spAutoFit/>
          </a:bodyPr>
          <a:lstStyle/>
          <a:p>
            <a:pPr defTabSz="1019175" eaLnBrk="0" hangingPunct="0">
              <a:lnSpc>
                <a:spcPct val="65000"/>
              </a:lnSpc>
              <a:spcAft>
                <a:spcPts val="1200"/>
              </a:spcAft>
            </a:pP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可发明、改革</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风格、方向</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革新、将来</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第六感</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任意的</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变化</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预测将来</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基于想象、灵感</a:t>
            </a:r>
            <a:endParaRPr lang="zh-CN" altLang="en-US" sz="2400" b="1" dirty="0">
              <a:effectLst>
                <a:outerShdw blurRad="38100" dist="38100" dir="2700000" algn="tl">
                  <a:srgbClr val="C0C0C0"/>
                </a:outerShdw>
              </a:effectLst>
              <a:latin typeface="Arial Narrow" panose="020B060602020203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T</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（思考）</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-F</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（情感）维度</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7" name="流程图: 可选过程 16"/>
          <p:cNvSpPr/>
          <p:nvPr/>
        </p:nvSpPr>
        <p:spPr>
          <a:xfrm>
            <a:off x="3292302" y="1987695"/>
            <a:ext cx="5699458"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spcBef>
                <a:spcPct val="50000"/>
              </a:spcBef>
            </a:pPr>
            <a:r>
              <a:rPr lang="en-US" altLang="zh-CN" sz="2800" b="1" dirty="0" smtClean="0">
                <a:solidFill>
                  <a:schemeClr val="tx1"/>
                </a:solidFill>
              </a:rPr>
              <a:t>T</a:t>
            </a:r>
            <a:r>
              <a:rPr lang="zh-CN" altLang="en-US" sz="2800" b="1" dirty="0" smtClean="0">
                <a:solidFill>
                  <a:schemeClr val="tx1"/>
                </a:solidFill>
              </a:rPr>
              <a:t>（思考）</a:t>
            </a:r>
            <a:r>
              <a:rPr lang="en-US" altLang="zh-CN" sz="2800" b="1" dirty="0" smtClean="0">
                <a:solidFill>
                  <a:schemeClr val="tx1"/>
                </a:solidFill>
              </a:rPr>
              <a:t>-F</a:t>
            </a:r>
            <a:r>
              <a:rPr lang="zh-CN" altLang="en-US" sz="2800" b="1" dirty="0" smtClean="0">
                <a:solidFill>
                  <a:schemeClr val="tx1"/>
                </a:solidFill>
              </a:rPr>
              <a:t>（情感）维度</a:t>
            </a:r>
            <a:endParaRPr lang="zh-CN" altLang="en-US" sz="2800" b="1" dirty="0" smtClean="0">
              <a:solidFill>
                <a:schemeClr val="tx1"/>
              </a:solidFill>
            </a:endParaRPr>
          </a:p>
        </p:txBody>
      </p:sp>
      <p:sp>
        <p:nvSpPr>
          <p:cNvPr id="15" name="Rectangle 5"/>
          <p:cNvSpPr>
            <a:spLocks noChangeArrowheads="1"/>
          </p:cNvSpPr>
          <p:nvPr/>
        </p:nvSpPr>
        <p:spPr bwMode="auto">
          <a:xfrm>
            <a:off x="3372787" y="3101795"/>
            <a:ext cx="7824865" cy="3269024"/>
          </a:xfrm>
          <a:prstGeom prst="rect">
            <a:avLst/>
          </a:prstGeom>
          <a:solidFill>
            <a:srgbClr val="FFFFFF"/>
          </a:solidFill>
          <a:ln w="9525">
            <a:noFill/>
            <a:miter lim="800000"/>
          </a:ln>
        </p:spPr>
        <p:txBody>
          <a:bodyPr numCol="1"/>
          <a:lstStyle/>
          <a:p>
            <a:pPr marL="742950" lvl="1" indent="-285750">
              <a:spcBef>
                <a:spcPct val="20000"/>
              </a:spcBef>
              <a:buClr>
                <a:srgbClr val="0099FF"/>
              </a:buClr>
              <a:buSzPct val="80000"/>
              <a:buFont typeface="Wingdings" panose="05000000000000000000" pitchFamily="2" charset="2"/>
              <a:buChar char="n"/>
            </a:pPr>
            <a:r>
              <a:rPr lang="zh-CN" altLang="en-US" sz="2800" dirty="0">
                <a:solidFill>
                  <a:srgbClr val="FF0000"/>
                </a:solidFill>
                <a:latin typeface="宋体" panose="02010600030101010101" pitchFamily="2" charset="-122"/>
              </a:rPr>
              <a:t>你该如何决策？</a:t>
            </a:r>
            <a:endParaRPr lang="zh-CN" altLang="en-US" sz="2800" dirty="0">
              <a:solidFill>
                <a:srgbClr val="FF0000"/>
              </a:solidFill>
              <a:latin typeface="宋体" panose="02010600030101010101" pitchFamily="2" charset="-122"/>
            </a:endParaRPr>
          </a:p>
          <a:p>
            <a:pPr marL="342900" indent="-342900">
              <a:spcBef>
                <a:spcPct val="20000"/>
              </a:spcBef>
              <a:buFontTx/>
              <a:buNone/>
            </a:pPr>
            <a:r>
              <a:rPr lang="zh-CN" altLang="en-US" sz="2800" dirty="0">
                <a:latin typeface="宋体" panose="02010600030101010101" pitchFamily="2" charset="-122"/>
              </a:rPr>
              <a:t>    </a:t>
            </a:r>
            <a:r>
              <a:rPr lang="zh-CN" altLang="en-US" sz="2800" dirty="0"/>
              <a:t>某所高校规定，学生被发现考试严重作弊就要给予开除学籍处分。在一次期末考试监考中，假如你是这门课程的主监考教师，开考前你详细宣读了这一考场纪律，但是考试过程中你发现一名学生严重作弊，这个学生再过几个月即将毕业，你会怎么办？为什么？ </a:t>
            </a:r>
            <a:endParaRPr lang="zh-CN" altLang="en-US" sz="3200" dirty="0"/>
          </a:p>
        </p:txBody>
      </p:sp>
      <p:pic>
        <p:nvPicPr>
          <p:cNvPr id="19" name="Picture 7" descr="F200908031303541007929781"/>
          <p:cNvPicPr>
            <a:picLocks noChangeAspect="1" noChangeArrowheads="1"/>
          </p:cNvPicPr>
          <p:nvPr/>
        </p:nvPicPr>
        <p:blipFill>
          <a:blip r:embed="rId4" cstate="print"/>
          <a:srcRect/>
          <a:stretch>
            <a:fillRect/>
          </a:stretch>
        </p:blipFill>
        <p:spPr bwMode="auto">
          <a:xfrm>
            <a:off x="659565" y="3276574"/>
            <a:ext cx="3057996" cy="2974324"/>
          </a:xfrm>
          <a:prstGeom prst="rect">
            <a:avLst/>
          </a:prstGeom>
          <a:noFill/>
          <a:ln w="9525" cmpd="sng">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1.3.1 MBTI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介绍</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7" name="流程图: 可选过程 16"/>
          <p:cNvSpPr/>
          <p:nvPr/>
        </p:nvSpPr>
        <p:spPr>
          <a:xfrm>
            <a:off x="3292302" y="1987695"/>
            <a:ext cx="5699458"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spcBef>
                <a:spcPct val="50000"/>
              </a:spcBef>
            </a:pPr>
            <a:r>
              <a:rPr lang="en-US" altLang="zh-CN" sz="2800" b="1" dirty="0" smtClean="0">
                <a:solidFill>
                  <a:schemeClr val="tx1"/>
                </a:solidFill>
              </a:rPr>
              <a:t>T</a:t>
            </a:r>
            <a:r>
              <a:rPr lang="zh-CN" altLang="en-US" sz="2800" b="1" dirty="0" smtClean="0">
                <a:solidFill>
                  <a:schemeClr val="tx1"/>
                </a:solidFill>
              </a:rPr>
              <a:t>（思考）</a:t>
            </a:r>
            <a:r>
              <a:rPr lang="en-US" altLang="zh-CN" sz="2800" b="1" dirty="0" smtClean="0">
                <a:solidFill>
                  <a:schemeClr val="tx1"/>
                </a:solidFill>
              </a:rPr>
              <a:t>-F</a:t>
            </a:r>
            <a:r>
              <a:rPr lang="zh-CN" altLang="en-US" sz="2800" b="1" dirty="0" smtClean="0">
                <a:solidFill>
                  <a:schemeClr val="tx1"/>
                </a:solidFill>
              </a:rPr>
              <a:t>（情感）维度</a:t>
            </a:r>
            <a:endParaRPr lang="zh-CN" altLang="en-US" sz="2800" b="1" dirty="0" smtClean="0">
              <a:solidFill>
                <a:schemeClr val="tx1"/>
              </a:solidFill>
            </a:endParaRPr>
          </a:p>
        </p:txBody>
      </p:sp>
      <p:sp>
        <p:nvSpPr>
          <p:cNvPr id="21" name="矩形 20"/>
          <p:cNvSpPr/>
          <p:nvPr/>
        </p:nvSpPr>
        <p:spPr>
          <a:xfrm>
            <a:off x="619594" y="3366252"/>
            <a:ext cx="10533088" cy="2850011"/>
          </a:xfrm>
          <a:prstGeom prst="rect">
            <a:avLst/>
          </a:prstGeom>
        </p:spPr>
        <p:txBody>
          <a:bodyPr wrap="square">
            <a:spAutoFit/>
          </a:bodyPr>
          <a:lstStyle/>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重视原则</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重视价值？</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逻辑性强，善于分析</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感性而富于同情心？</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对你来说什么更重要？即使可能伤害其他人的感情，也要真是地做人</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圆滑一点，及时偶尔要撒点小谎</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你更赞成哪种做人方式？强硬</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柔和</a:t>
            </a:r>
            <a:endParaRPr lang="zh-CN" altLang="en-US" sz="3200" dirty="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8"/>
          <p:cNvPicPr>
            <a:picLocks noChangeAspect="1" noChangeArrowheads="1"/>
          </p:cNvPicPr>
          <p:nvPr/>
        </p:nvPicPr>
        <p:blipFill>
          <a:blip r:embed="rId1" cstate="print"/>
          <a:srcRect/>
          <a:stretch>
            <a:fillRect/>
          </a:stretch>
        </p:blipFill>
        <p:spPr bwMode="auto">
          <a:xfrm>
            <a:off x="8033166" y="1741462"/>
            <a:ext cx="3200400" cy="2560638"/>
          </a:xfrm>
          <a:prstGeom prst="rect">
            <a:avLst/>
          </a:prstGeom>
          <a:noFill/>
          <a:ln w="9525">
            <a:noFill/>
            <a:miter lim="800000"/>
            <a:headEnd/>
            <a:tailEnd/>
          </a:ln>
        </p:spPr>
      </p:pic>
      <p:pic>
        <p:nvPicPr>
          <p:cNvPr id="31" name="Picture 7"/>
          <p:cNvPicPr>
            <a:picLocks noChangeAspect="1" noChangeArrowheads="1"/>
          </p:cNvPicPr>
          <p:nvPr/>
        </p:nvPicPr>
        <p:blipFill>
          <a:blip r:embed="rId2" cstate="print"/>
          <a:srcRect/>
          <a:stretch>
            <a:fillRect/>
          </a:stretch>
        </p:blipFill>
        <p:spPr bwMode="auto">
          <a:xfrm>
            <a:off x="654598" y="1735996"/>
            <a:ext cx="2895600" cy="2498725"/>
          </a:xfrm>
          <a:prstGeom prst="rect">
            <a:avLst/>
          </a:prstGeom>
          <a:noFill/>
          <a:ln w="9525">
            <a:noFill/>
            <a:miter lim="800000"/>
            <a:headEnd/>
            <a:tailEnd/>
          </a:ln>
        </p:spPr>
      </p:pic>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T</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（思考）</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-F</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（情感）维度</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27" name="Rectangle 3"/>
          <p:cNvSpPr>
            <a:spLocks noChangeArrowheads="1"/>
          </p:cNvSpPr>
          <p:nvPr/>
        </p:nvSpPr>
        <p:spPr bwMode="auto">
          <a:xfrm>
            <a:off x="3215026" y="2412896"/>
            <a:ext cx="2590800" cy="773113"/>
          </a:xfrm>
          <a:prstGeom prst="rect">
            <a:avLst/>
          </a:prstGeom>
          <a:noFill/>
          <a:ln w="9525">
            <a:noFill/>
            <a:miter lim="800000"/>
          </a:ln>
          <a:effectLst/>
        </p:spPr>
        <p:txBody>
          <a:bodyPr lIns="102590" tIns="51296" rIns="102590" bIns="51296" anchor="ctr"/>
          <a:lstStyle/>
          <a:p>
            <a:pPr algn="ctr" defTabSz="1019175" eaLnBrk="0" hangingPunct="0"/>
            <a:r>
              <a:rPr lang="zh-CN" altLang="en-US" sz="2800" b="1" dirty="0">
                <a:solidFill>
                  <a:srgbClr val="FF0000"/>
                </a:solidFill>
                <a:latin typeface="楷体_GB2312" pitchFamily="1" charset="-122"/>
                <a:ea typeface="楷体_GB2312" pitchFamily="1" charset="-122"/>
              </a:rPr>
              <a:t>思考 </a:t>
            </a:r>
            <a:r>
              <a:rPr lang="en-US" sz="2800" b="1" dirty="0">
                <a:solidFill>
                  <a:srgbClr val="FF0000"/>
                </a:solidFill>
                <a:latin typeface="楷体_GB2312" pitchFamily="1" charset="-122"/>
                <a:ea typeface="楷体_GB2312" pitchFamily="1" charset="-122"/>
              </a:rPr>
              <a:t>T</a:t>
            </a:r>
            <a:endParaRPr lang="en-US" sz="2800" b="1" dirty="0">
              <a:solidFill>
                <a:srgbClr val="FF0000"/>
              </a:solidFill>
              <a:latin typeface="楷体_GB2312" pitchFamily="1" charset="-122"/>
              <a:ea typeface="楷体_GB2312" pitchFamily="1" charset="-122"/>
            </a:endParaRPr>
          </a:p>
        </p:txBody>
      </p:sp>
      <p:sp>
        <p:nvSpPr>
          <p:cNvPr id="28" name="Rectangle 4"/>
          <p:cNvSpPr>
            <a:spLocks noChangeArrowheads="1"/>
          </p:cNvSpPr>
          <p:nvPr/>
        </p:nvSpPr>
        <p:spPr bwMode="auto">
          <a:xfrm>
            <a:off x="5466777" y="2331231"/>
            <a:ext cx="2333625" cy="909638"/>
          </a:xfrm>
          <a:prstGeom prst="rect">
            <a:avLst/>
          </a:prstGeom>
          <a:noFill/>
          <a:ln w="9525">
            <a:noFill/>
            <a:miter lim="800000"/>
          </a:ln>
          <a:effectLst/>
        </p:spPr>
        <p:txBody>
          <a:bodyPr lIns="102590" tIns="51296" rIns="102590" bIns="51296" anchor="ctr"/>
          <a:lstStyle/>
          <a:p>
            <a:pPr algn="ctr" defTabSz="1019175" eaLnBrk="0" hangingPunct="0"/>
            <a:r>
              <a:rPr lang="zh-CN" altLang="en-US" sz="2800" b="1" dirty="0">
                <a:solidFill>
                  <a:srgbClr val="FF0000"/>
                </a:solidFill>
                <a:latin typeface="楷体_GB2312" pitchFamily="1" charset="-122"/>
                <a:ea typeface="楷体_GB2312" pitchFamily="1" charset="-122"/>
              </a:rPr>
              <a:t>情感 </a:t>
            </a:r>
            <a:r>
              <a:rPr lang="en-US" sz="2800" b="1" dirty="0">
                <a:solidFill>
                  <a:srgbClr val="FF0000"/>
                </a:solidFill>
                <a:latin typeface="楷体_GB2312" pitchFamily="1" charset="-122"/>
                <a:ea typeface="楷体_GB2312" pitchFamily="1" charset="-122"/>
              </a:rPr>
              <a:t>F</a:t>
            </a:r>
            <a:endParaRPr lang="en-US" sz="2800" b="1" dirty="0">
              <a:solidFill>
                <a:srgbClr val="FF0000"/>
              </a:solidFill>
              <a:latin typeface="楷体_GB2312" pitchFamily="1" charset="-122"/>
              <a:ea typeface="楷体_GB2312" pitchFamily="1" charset="-122"/>
            </a:endParaRPr>
          </a:p>
        </p:txBody>
      </p:sp>
      <p:sp>
        <p:nvSpPr>
          <p:cNvPr id="29" name="Rectangle 5"/>
          <p:cNvSpPr>
            <a:spLocks noChangeArrowheads="1"/>
          </p:cNvSpPr>
          <p:nvPr/>
        </p:nvSpPr>
        <p:spPr bwMode="auto">
          <a:xfrm>
            <a:off x="2248212" y="3676597"/>
            <a:ext cx="3198813" cy="2830513"/>
          </a:xfrm>
          <a:prstGeom prst="rect">
            <a:avLst/>
          </a:prstGeom>
          <a:noFill/>
          <a:ln w="9525">
            <a:noFill/>
            <a:miter lim="800000"/>
          </a:ln>
          <a:effectLst/>
        </p:spPr>
        <p:txBody>
          <a:bodyPr lIns="102590" tIns="51296" rIns="102590" bIns="51296">
            <a:spAutoFit/>
          </a:bodyPr>
          <a:lstStyle/>
          <a:p>
            <a:pPr algn="r" defTabSz="1019175" eaLnBrk="0" hangingPunct="0">
              <a:lnSpc>
                <a:spcPct val="83000"/>
              </a:lnSpc>
              <a:spcAft>
                <a:spcPts val="1200"/>
              </a:spcAft>
            </a:pPr>
            <a:r>
              <a:rPr lang="zh-CN" altLang="en-US" sz="2400" b="1" dirty="0">
                <a:effectLst>
                  <a:outerShdw blurRad="38100" dist="38100" dir="2700000" algn="tl">
                    <a:srgbClr val="C0C0C0"/>
                  </a:outerShdw>
                </a:effectLst>
                <a:latin typeface="Arial Narrow" panose="020B0606020202030204" pitchFamily="2" charset="0"/>
              </a:rPr>
              <a:t>客观、公正</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批评，不感情用事</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清晰</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基于分析的</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关注事情和联系</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理智、冷酷</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头脑</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原则、规范</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情有可原、法不容恕</a:t>
            </a:r>
            <a:endParaRPr lang="zh-CN" altLang="en-US" sz="2400" b="1" dirty="0">
              <a:effectLst>
                <a:outerShdw blurRad="38100" dist="38100" dir="2700000" algn="tl">
                  <a:srgbClr val="C0C0C0"/>
                </a:outerShdw>
              </a:effectLst>
              <a:latin typeface="Arial Narrow" panose="020B0606020202030204" pitchFamily="2" charset="0"/>
            </a:endParaRPr>
          </a:p>
        </p:txBody>
      </p:sp>
      <p:sp>
        <p:nvSpPr>
          <p:cNvPr id="30" name="Rectangle 6"/>
          <p:cNvSpPr>
            <a:spLocks noChangeArrowheads="1"/>
          </p:cNvSpPr>
          <p:nvPr/>
        </p:nvSpPr>
        <p:spPr bwMode="auto">
          <a:xfrm>
            <a:off x="5296212" y="3679772"/>
            <a:ext cx="3657600" cy="2816225"/>
          </a:xfrm>
          <a:prstGeom prst="rect">
            <a:avLst/>
          </a:prstGeom>
          <a:noFill/>
          <a:ln w="9525">
            <a:noFill/>
            <a:miter lim="800000"/>
          </a:ln>
          <a:effectLst/>
        </p:spPr>
        <p:txBody>
          <a:bodyPr lIns="102590" tIns="51296" rIns="102590" bIns="51296">
            <a:spAutoFit/>
          </a:bodyPr>
          <a:lstStyle/>
          <a:p>
            <a:pPr defTabSz="1019175" eaLnBrk="0" hangingPunct="0">
              <a:lnSpc>
                <a:spcPct val="62000"/>
              </a:lnSpc>
              <a:spcAft>
                <a:spcPts val="1200"/>
              </a:spcAft>
            </a:pP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主观、仁慈</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赏识，也喜欢被表扬</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协调</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基于体验的</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关注人和关系</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善良、善解人意</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心灵</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价值、人情</a:t>
            </a:r>
            <a:br>
              <a:rPr lang="zh-CN" altLang="en-US" sz="2400" b="1" dirty="0">
                <a:effectLst>
                  <a:outerShdw blurRad="38100" dist="38100" dir="2700000" algn="tl">
                    <a:srgbClr val="C0C0C0"/>
                  </a:outerShdw>
                </a:effectLst>
                <a:latin typeface="Arial Narrow" panose="020B0606020202030204" pitchFamily="2" charset="0"/>
              </a:rPr>
            </a:br>
            <a:r>
              <a:rPr lang="zh-CN" altLang="en-US" sz="3200" b="1" dirty="0">
                <a:solidFill>
                  <a:srgbClr val="FFCC66"/>
                </a:solidFill>
                <a:latin typeface="Times New Roman" panose="02020603050405020304" pitchFamily="18" charset="0"/>
              </a:rPr>
              <a:t>⊕ </a:t>
            </a:r>
            <a:r>
              <a:rPr lang="zh-CN" altLang="en-US" sz="2400" b="1" dirty="0">
                <a:effectLst>
                  <a:outerShdw blurRad="38100" dist="38100" dir="2700000" algn="tl">
                    <a:srgbClr val="C0C0C0"/>
                  </a:outerShdw>
                </a:effectLst>
                <a:latin typeface="Arial Narrow" panose="020B0606020202030204" pitchFamily="2" charset="0"/>
              </a:rPr>
              <a:t>法不容恕、情有可原</a:t>
            </a:r>
            <a:endParaRPr lang="zh-CN" altLang="en-US" sz="2400" b="1" dirty="0">
              <a:effectLst>
                <a:outerShdw blurRad="38100" dist="38100" dir="2700000" algn="tl">
                  <a:srgbClr val="C0C0C0"/>
                </a:outerShdw>
              </a:effectLst>
              <a:latin typeface="Arial Narrow" panose="020B060602020203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P spid="3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1.3.1 MBTI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介绍</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7" name="流程图: 可选过程 16"/>
          <p:cNvSpPr/>
          <p:nvPr/>
        </p:nvSpPr>
        <p:spPr>
          <a:xfrm>
            <a:off x="3292302" y="1987695"/>
            <a:ext cx="5699458" cy="877824"/>
          </a:xfrm>
          <a:prstGeom prst="flowChartAlternateProcess">
            <a:avLst/>
          </a:prstGeom>
          <a:gradFill>
            <a:gsLst>
              <a:gs pos="0">
                <a:schemeClr val="accent1">
                  <a:lumMod val="75000"/>
                </a:schemeClr>
              </a:gs>
              <a:gs pos="48000">
                <a:schemeClr val="accent1">
                  <a:lumMod val="60000"/>
                  <a:lumOff val="40000"/>
                </a:schemeClr>
              </a:gs>
              <a:gs pos="72000">
                <a:srgbClr val="A5CCF5"/>
              </a:gs>
              <a:gs pos="0">
                <a:srgbClr val="FFEBFA">
                  <a:lumMod val="33000"/>
                  <a:lumOff val="67000"/>
                </a:srgbClr>
              </a:gs>
            </a:gsLst>
            <a:lin ang="5400000" scaled="0"/>
          </a:gradFill>
        </p:spPr>
        <p:style>
          <a:lnRef idx="0">
            <a:schemeClr val="accent1"/>
          </a:lnRef>
          <a:fillRef idx="3">
            <a:schemeClr val="accent1"/>
          </a:fillRef>
          <a:effectRef idx="3">
            <a:schemeClr val="accent1"/>
          </a:effectRef>
          <a:fontRef idx="minor">
            <a:schemeClr val="lt1"/>
          </a:fontRef>
        </p:style>
        <p:txBody>
          <a:bodyPr rtlCol="0" anchor="ctr"/>
          <a:lstStyle/>
          <a:p>
            <a:pPr algn="ctr">
              <a:spcBef>
                <a:spcPct val="50000"/>
              </a:spcBef>
            </a:pPr>
            <a:r>
              <a:rPr lang="en-US" altLang="zh-CN" sz="2800" b="1" dirty="0" smtClean="0">
                <a:solidFill>
                  <a:schemeClr val="tx1"/>
                </a:solidFill>
              </a:rPr>
              <a:t>J</a:t>
            </a:r>
            <a:r>
              <a:rPr lang="zh-CN" altLang="en-US" sz="2800" b="1" dirty="0" smtClean="0">
                <a:solidFill>
                  <a:schemeClr val="tx1"/>
                </a:solidFill>
              </a:rPr>
              <a:t>（判断）</a:t>
            </a:r>
            <a:r>
              <a:rPr lang="en-US" altLang="zh-CN" sz="2800" b="1" dirty="0" smtClean="0">
                <a:solidFill>
                  <a:schemeClr val="tx1"/>
                </a:solidFill>
              </a:rPr>
              <a:t>-P</a:t>
            </a:r>
            <a:r>
              <a:rPr lang="zh-CN" altLang="en-US" sz="2800" b="1" dirty="0" smtClean="0">
                <a:solidFill>
                  <a:schemeClr val="tx1"/>
                </a:solidFill>
              </a:rPr>
              <a:t>（知觉）纬度</a:t>
            </a:r>
            <a:endParaRPr lang="zh-CN" altLang="en-US" sz="2800" b="1" dirty="0" smtClean="0">
              <a:solidFill>
                <a:schemeClr val="tx1"/>
              </a:solidFill>
            </a:endParaRPr>
          </a:p>
        </p:txBody>
      </p:sp>
      <p:sp>
        <p:nvSpPr>
          <p:cNvPr id="21" name="矩形 20"/>
          <p:cNvSpPr/>
          <p:nvPr/>
        </p:nvSpPr>
        <p:spPr>
          <a:xfrm>
            <a:off x="709535" y="2991498"/>
            <a:ext cx="10533088" cy="3440942"/>
          </a:xfrm>
          <a:prstGeom prst="rect">
            <a:avLst/>
          </a:prstGeom>
        </p:spPr>
        <p:txBody>
          <a:bodyPr wrap="square">
            <a:spAutoFit/>
          </a:bodyPr>
          <a:lstStyle/>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凡事计划</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随意而行？</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喜欢自己掌握一切</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喜欢让别人来做出安排？</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时间观念很强，总是非常守时</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经常迟到，让时间在不知不觉中溜走了？</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把一切安排得井井有条</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总是找不到东西，杂乱无章？</a:t>
            </a:r>
            <a:endParaRPr lang="zh-CN" altLang="en-US" sz="3200" dirty="0" smtClean="0">
              <a:latin typeface="宋体" panose="02010600030101010101" pitchFamily="2" charset="-122"/>
            </a:endParaRPr>
          </a:p>
          <a:p>
            <a:pPr marL="742950" lvl="1" indent="-285750">
              <a:spcBef>
                <a:spcPct val="20000"/>
              </a:spcBef>
              <a:buClr>
                <a:srgbClr val="0099FF"/>
              </a:buClr>
              <a:buSzPct val="80000"/>
              <a:buFont typeface="Wingdings" panose="05000000000000000000" pitchFamily="2" charset="2"/>
              <a:buChar char="n"/>
            </a:pPr>
            <a:r>
              <a:rPr lang="zh-CN" altLang="en-US" sz="3200" dirty="0" smtClean="0">
                <a:latin typeface="宋体" panose="02010600030101010101" pitchFamily="2" charset="-122"/>
              </a:rPr>
              <a:t>先做好工作和家务再休息</a:t>
            </a:r>
            <a:r>
              <a:rPr lang="en-US" altLang="zh-CN" sz="3200" dirty="0" smtClean="0">
                <a:latin typeface="宋体" panose="02010600030101010101" pitchFamily="2" charset="-122"/>
              </a:rPr>
              <a:t>or</a:t>
            </a:r>
            <a:r>
              <a:rPr lang="zh-CN" altLang="en-US" sz="3200" dirty="0" smtClean="0">
                <a:latin typeface="宋体" panose="02010600030101010101" pitchFamily="2" charset="-122"/>
              </a:rPr>
              <a:t>找借口拖延该做的工作？</a:t>
            </a:r>
            <a:endParaRPr lang="zh-CN" altLang="en-US" sz="3200" dirty="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6"/>
          <p:cNvGrpSpPr>
            <a:grpSpLocks noChangeAspect="1"/>
          </p:cNvGrpSpPr>
          <p:nvPr/>
        </p:nvGrpSpPr>
        <p:grpSpPr bwMode="auto">
          <a:xfrm>
            <a:off x="614597" y="1653245"/>
            <a:ext cx="3886200" cy="2714625"/>
            <a:chOff x="0" y="0"/>
            <a:chExt cx="2448" cy="1710"/>
          </a:xfrm>
        </p:grpSpPr>
        <p:graphicFrame>
          <p:nvGraphicFramePr>
            <p:cNvPr id="36" name="Object 7"/>
            <p:cNvGraphicFramePr>
              <a:graphicFrameLocks noChangeAspect="1"/>
            </p:cNvGraphicFramePr>
            <p:nvPr/>
          </p:nvGraphicFramePr>
          <p:xfrm>
            <a:off x="0" y="48"/>
            <a:ext cx="2400" cy="1662"/>
          </p:xfrm>
          <a:graphic>
            <a:graphicData uri="http://schemas.openxmlformats.org/presentationml/2006/ole">
              <mc:AlternateContent xmlns:mc="http://schemas.openxmlformats.org/markup-compatibility/2006">
                <mc:Choice xmlns:v="urn:schemas-microsoft-com:vml" Requires="v">
                  <p:oleObj spid="_x0000_s1025" name="" r:id="rId1" imgW="1733550" imgH="1304925" progId="PBrush">
                    <p:embed/>
                  </p:oleObj>
                </mc:Choice>
                <mc:Fallback>
                  <p:oleObj name="" r:id="rId1" imgW="1733550" imgH="1304925" progId="PBrush">
                    <p:embed/>
                    <p:pic>
                      <p:nvPicPr>
                        <p:cNvPr id="0" name="Object 7"/>
                        <p:cNvPicPr>
                          <a:picLocks noChangeAspect="1"/>
                        </p:cNvPicPr>
                        <p:nvPr/>
                      </p:nvPicPr>
                      <p:blipFill>
                        <a:blip r:embed="rId2"/>
                        <a:stretch>
                          <a:fillRect/>
                        </a:stretch>
                      </p:blipFill>
                      <p:spPr>
                        <a:xfrm>
                          <a:off x="0" y="48"/>
                          <a:ext cx="2400" cy="1662"/>
                        </a:xfrm>
                        <a:prstGeom prst="rect">
                          <a:avLst/>
                        </a:prstGeom>
                        <a:noFill/>
                        <a:ln w="9525">
                          <a:noFill/>
                        </a:ln>
                      </p:spPr>
                    </p:pic>
                  </p:oleObj>
                </mc:Fallback>
              </mc:AlternateContent>
            </a:graphicData>
          </a:graphic>
        </p:graphicFrame>
        <p:graphicFrame>
          <p:nvGraphicFramePr>
            <p:cNvPr id="37" name="Object 8"/>
            <p:cNvGraphicFramePr>
              <a:graphicFrameLocks noChangeAspect="1"/>
            </p:cNvGraphicFramePr>
            <p:nvPr/>
          </p:nvGraphicFramePr>
          <p:xfrm>
            <a:off x="1392" y="0"/>
            <a:ext cx="1056" cy="872"/>
          </p:xfrm>
          <a:graphic>
            <a:graphicData uri="http://schemas.openxmlformats.org/presentationml/2006/ole">
              <mc:AlternateContent xmlns:mc="http://schemas.openxmlformats.org/markup-compatibility/2006">
                <mc:Choice xmlns:v="urn:schemas-microsoft-com:vml" Requires="v">
                  <p:oleObj spid="_x0000_s1027" name="" r:id="rId3" imgW="1838325" imgH="1685925" progId="PBrush">
                    <p:embed/>
                  </p:oleObj>
                </mc:Choice>
                <mc:Fallback>
                  <p:oleObj name="" r:id="rId3" imgW="1838325" imgH="1685925" progId="PBrush">
                    <p:embed/>
                    <p:pic>
                      <p:nvPicPr>
                        <p:cNvPr id="0" name="Object 8"/>
                        <p:cNvPicPr>
                          <a:picLocks noChangeAspect="1"/>
                        </p:cNvPicPr>
                        <p:nvPr/>
                      </p:nvPicPr>
                      <p:blipFill>
                        <a:blip r:embed="rId4"/>
                        <a:stretch>
                          <a:fillRect/>
                        </a:stretch>
                      </p:blipFill>
                      <p:spPr>
                        <a:xfrm>
                          <a:off x="1392" y="0"/>
                          <a:ext cx="1056" cy="872"/>
                        </a:xfrm>
                        <a:prstGeom prst="rect">
                          <a:avLst/>
                        </a:prstGeom>
                        <a:noFill/>
                        <a:ln w="9525">
                          <a:noFill/>
                        </a:ln>
                      </p:spPr>
                    </p:pic>
                  </p:oleObj>
                </mc:Fallback>
              </mc:AlternateContent>
            </a:graphicData>
          </a:graphic>
        </p:graphicFrame>
      </p:grpSp>
      <p:pic>
        <p:nvPicPr>
          <p:cNvPr id="34" name="Picture 5"/>
          <p:cNvPicPr>
            <a:picLocks noChangeAspect="1" noChangeArrowheads="1"/>
          </p:cNvPicPr>
          <p:nvPr/>
        </p:nvPicPr>
        <p:blipFill>
          <a:blip r:embed="rId5" cstate="print"/>
          <a:srcRect/>
          <a:stretch>
            <a:fillRect/>
          </a:stretch>
        </p:blipFill>
        <p:spPr bwMode="auto">
          <a:xfrm>
            <a:off x="7879829" y="1730512"/>
            <a:ext cx="3352800" cy="2484437"/>
          </a:xfrm>
          <a:prstGeom prst="rect">
            <a:avLst/>
          </a:prstGeom>
          <a:noFill/>
          <a:ln w="9525" cmpd="sng">
            <a:noFill/>
            <a:miter lim="800000"/>
            <a:headEnd/>
            <a:tailEnd/>
          </a:ln>
        </p:spPr>
      </p:pic>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pPr>
              <a:spcBef>
                <a:spcPct val="50000"/>
              </a:spcBef>
            </a:pPr>
            <a:r>
              <a:rPr lang="en-US" altLang="zh-CN" sz="3600" b="1" dirty="0" smtClean="0">
                <a:solidFill>
                  <a:schemeClr val="bg1"/>
                </a:solidFill>
              </a:rPr>
              <a:t>J</a:t>
            </a:r>
            <a:r>
              <a:rPr lang="zh-CN" altLang="en-US" sz="3600" b="1" dirty="0" smtClean="0">
                <a:solidFill>
                  <a:schemeClr val="bg1"/>
                </a:solidFill>
              </a:rPr>
              <a:t>（判断）</a:t>
            </a:r>
            <a:r>
              <a:rPr lang="en-US" altLang="zh-CN" sz="3600" b="1" dirty="0" smtClean="0">
                <a:solidFill>
                  <a:schemeClr val="bg1"/>
                </a:solidFill>
              </a:rPr>
              <a:t>-P</a:t>
            </a:r>
            <a:r>
              <a:rPr lang="zh-CN" altLang="en-US" sz="3600" b="1" dirty="0" smtClean="0">
                <a:solidFill>
                  <a:schemeClr val="bg1"/>
                </a:solidFill>
              </a:rPr>
              <a:t>（知觉）纬度</a:t>
            </a:r>
            <a:endParaRPr lang="zh-CN" altLang="en-US" sz="3600" b="1" dirty="0" smtClean="0">
              <a:solidFill>
                <a:schemeClr val="bg1"/>
              </a:solidFill>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24" name="Rectangle 4"/>
          <p:cNvSpPr>
            <a:spLocks noChangeArrowheads="1"/>
          </p:cNvSpPr>
          <p:nvPr/>
        </p:nvSpPr>
        <p:spPr bwMode="auto">
          <a:xfrm>
            <a:off x="5946463" y="2482408"/>
            <a:ext cx="2133600" cy="838200"/>
          </a:xfrm>
          <a:prstGeom prst="rect">
            <a:avLst/>
          </a:prstGeom>
          <a:noFill/>
          <a:ln w="9525">
            <a:noFill/>
            <a:miter lim="800000"/>
          </a:ln>
          <a:effectLst/>
        </p:spPr>
        <p:txBody>
          <a:bodyPr lIns="114306" tIns="57154" rIns="114306" bIns="57154" anchor="ctr"/>
          <a:lstStyle/>
          <a:p>
            <a:pPr algn="ctr" defTabSz="1019175" eaLnBrk="0" hangingPunct="0"/>
            <a:r>
              <a:rPr lang="zh-CN" altLang="en-US" sz="2800" b="1" dirty="0">
                <a:solidFill>
                  <a:srgbClr val="FF0000"/>
                </a:solidFill>
                <a:latin typeface="楷体_GB2312" pitchFamily="1" charset="-122"/>
                <a:ea typeface="楷体_GB2312" pitchFamily="1" charset="-122"/>
              </a:rPr>
              <a:t>知觉 </a:t>
            </a:r>
            <a:r>
              <a:rPr lang="en-US" sz="2800" b="1" dirty="0">
                <a:solidFill>
                  <a:srgbClr val="FF0000"/>
                </a:solidFill>
                <a:latin typeface="楷体_GB2312" pitchFamily="1" charset="-122"/>
                <a:ea typeface="楷体_GB2312" pitchFamily="1" charset="-122"/>
              </a:rPr>
              <a:t>P</a:t>
            </a:r>
            <a:endParaRPr lang="en-US" sz="2800" b="1" dirty="0">
              <a:solidFill>
                <a:srgbClr val="FF0000"/>
              </a:solidFill>
              <a:latin typeface="楷体_GB2312" pitchFamily="1" charset="-122"/>
              <a:ea typeface="楷体_GB2312" pitchFamily="1" charset="-122"/>
            </a:endParaRPr>
          </a:p>
        </p:txBody>
      </p:sp>
      <p:sp>
        <p:nvSpPr>
          <p:cNvPr id="25" name="Rectangle 9"/>
          <p:cNvSpPr>
            <a:spLocks noChangeArrowheads="1"/>
          </p:cNvSpPr>
          <p:nvPr/>
        </p:nvSpPr>
        <p:spPr bwMode="auto">
          <a:xfrm>
            <a:off x="2278505" y="3847476"/>
            <a:ext cx="3666709" cy="2590800"/>
          </a:xfrm>
          <a:prstGeom prst="rect">
            <a:avLst/>
          </a:prstGeom>
          <a:noFill/>
          <a:ln w="9525">
            <a:noFill/>
            <a:miter lim="800000"/>
          </a:ln>
          <a:effectLst/>
        </p:spPr>
        <p:txBody>
          <a:bodyPr wrap="square" lIns="102590" tIns="51296" rIns="102590" bIns="51296">
            <a:spAutoFit/>
          </a:bodyPr>
          <a:lstStyle/>
          <a:p>
            <a:pPr algn="r" defTabSz="1019175" eaLnBrk="0" hangingPunct="0">
              <a:lnSpc>
                <a:spcPct val="85000"/>
              </a:lnSpc>
              <a:spcAft>
                <a:spcPts val="1200"/>
              </a:spcAft>
            </a:pPr>
            <a:r>
              <a:rPr lang="zh-CN" altLang="en-US" sz="2400" b="1" dirty="0">
                <a:effectLst>
                  <a:outerShdw blurRad="38100" dist="38100" dir="2700000" algn="tl">
                    <a:srgbClr val="C0C0C0"/>
                  </a:outerShdw>
                </a:effectLst>
                <a:latin typeface="Arial Narrow" panose="020B0606020202030204" pitchFamily="2" charset="0"/>
              </a:rPr>
              <a:t>按部就班</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随时控制</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明确规则和结构</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有计划、有条理</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快速判断、决定</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确定</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最终期限</a:t>
            </a:r>
            <a:br>
              <a:rPr lang="zh-CN" altLang="en-US" sz="2400" b="1" dirty="0">
                <a:effectLst>
                  <a:outerShdw blurRad="38100" dist="38100" dir="2700000" algn="tl">
                    <a:srgbClr val="C0C0C0"/>
                  </a:outerShdw>
                </a:effectLst>
                <a:latin typeface="Arial Narrow" panose="020B0606020202030204" pitchFamily="2" charset="0"/>
              </a:rPr>
            </a:br>
            <a:r>
              <a:rPr lang="zh-CN" altLang="en-US" sz="2400" b="1" dirty="0">
                <a:effectLst>
                  <a:outerShdw blurRad="38100" dist="38100" dir="2700000" algn="tl">
                    <a:srgbClr val="C0C0C0"/>
                  </a:outerShdw>
                </a:effectLst>
                <a:latin typeface="Arial Narrow" panose="020B0606020202030204" pitchFamily="2" charset="0"/>
              </a:rPr>
              <a:t>避免“燃眉之急”的压力</a:t>
            </a:r>
            <a:endParaRPr lang="zh-CN" altLang="en-US" sz="2400" b="1" dirty="0">
              <a:effectLst>
                <a:outerShdw blurRad="38100" dist="38100" dir="2700000" algn="tl">
                  <a:srgbClr val="C0C0C0"/>
                </a:outerShdw>
              </a:effectLst>
              <a:latin typeface="Arial Narrow" panose="020B0606020202030204" pitchFamily="2" charset="0"/>
            </a:endParaRPr>
          </a:p>
        </p:txBody>
      </p:sp>
      <p:sp>
        <p:nvSpPr>
          <p:cNvPr id="26" name="Rectangle 10"/>
          <p:cNvSpPr>
            <a:spLocks noChangeArrowheads="1"/>
          </p:cNvSpPr>
          <p:nvPr/>
        </p:nvSpPr>
        <p:spPr bwMode="auto">
          <a:xfrm>
            <a:off x="5794402" y="3847476"/>
            <a:ext cx="4648200" cy="2590800"/>
          </a:xfrm>
          <a:prstGeom prst="rect">
            <a:avLst/>
          </a:prstGeom>
          <a:noFill/>
          <a:ln w="9525">
            <a:noFill/>
            <a:miter lim="800000"/>
          </a:ln>
          <a:effectLst/>
        </p:spPr>
        <p:txBody>
          <a:bodyPr lIns="102590" tIns="51296" rIns="102590" bIns="51296">
            <a:spAutoFit/>
          </a:bodyPr>
          <a:lstStyle/>
          <a:p>
            <a:pPr defTabSz="1019175" eaLnBrk="0" hangingPunct="0">
              <a:lnSpc>
                <a:spcPct val="64000"/>
              </a:lnSpc>
              <a:spcAft>
                <a:spcPts val="1200"/>
              </a:spcAft>
            </a:pPr>
            <a:r>
              <a:rPr lang="zh-CN" altLang="en-US" sz="3200" b="1">
                <a:solidFill>
                  <a:srgbClr val="FFCC66"/>
                </a:solidFill>
                <a:latin typeface="Times New Roman" panose="02020603050405020304" pitchFamily="18" charset="0"/>
              </a:rPr>
              <a:t>⊕ </a:t>
            </a:r>
            <a:r>
              <a:rPr lang="zh-CN" altLang="en-US" sz="2400" b="1">
                <a:effectLst>
                  <a:outerShdw blurRad="38100" dist="38100" dir="2700000" algn="tl">
                    <a:srgbClr val="C0C0C0"/>
                  </a:outerShdw>
                </a:effectLst>
                <a:latin typeface="Arial Narrow" panose="020B0606020202030204" pitchFamily="2" charset="0"/>
              </a:rPr>
              <a:t>随遇而安</a:t>
            </a:r>
            <a:br>
              <a:rPr lang="zh-CN" altLang="en-US" sz="2400" b="1">
                <a:effectLst>
                  <a:outerShdw blurRad="38100" dist="38100" dir="2700000" algn="tl">
                    <a:srgbClr val="C0C0C0"/>
                  </a:outerShdw>
                </a:effectLst>
                <a:latin typeface="Arial Narrow" panose="020B0606020202030204" pitchFamily="2" charset="0"/>
              </a:rPr>
            </a:br>
            <a:r>
              <a:rPr lang="zh-CN" altLang="en-US" sz="3200" b="1">
                <a:solidFill>
                  <a:srgbClr val="FFCC66"/>
                </a:solidFill>
                <a:latin typeface="Times New Roman" panose="02020603050405020304" pitchFamily="18" charset="0"/>
              </a:rPr>
              <a:t>⊕ </a:t>
            </a:r>
            <a:r>
              <a:rPr lang="zh-CN" altLang="en-US" sz="2400" b="1">
                <a:effectLst>
                  <a:outerShdw blurRad="38100" dist="38100" dir="2700000" algn="tl">
                    <a:srgbClr val="C0C0C0"/>
                  </a:outerShdw>
                </a:effectLst>
                <a:latin typeface="Arial Narrow" panose="020B0606020202030204" pitchFamily="2" charset="0"/>
              </a:rPr>
              <a:t>不断体验</a:t>
            </a:r>
            <a:br>
              <a:rPr lang="zh-CN" altLang="en-US" sz="2400" b="1">
                <a:effectLst>
                  <a:outerShdw blurRad="38100" dist="38100" dir="2700000" algn="tl">
                    <a:srgbClr val="C0C0C0"/>
                  </a:outerShdw>
                </a:effectLst>
                <a:latin typeface="Arial Narrow" panose="020B0606020202030204" pitchFamily="2" charset="0"/>
              </a:rPr>
            </a:br>
            <a:r>
              <a:rPr lang="zh-CN" altLang="en-US" sz="3200" b="1">
                <a:solidFill>
                  <a:srgbClr val="FFCC66"/>
                </a:solidFill>
                <a:latin typeface="Times New Roman" panose="02020603050405020304" pitchFamily="18" charset="0"/>
              </a:rPr>
              <a:t>⊕ </a:t>
            </a:r>
            <a:r>
              <a:rPr lang="zh-CN" altLang="en-US" sz="2400" b="1">
                <a:effectLst>
                  <a:outerShdw blurRad="38100" dist="38100" dir="2700000" algn="tl">
                    <a:srgbClr val="C0C0C0"/>
                  </a:outerShdw>
                </a:effectLst>
                <a:latin typeface="Arial Narrow" panose="020B0606020202030204" pitchFamily="2" charset="0"/>
              </a:rPr>
              <a:t>确定基本方向</a:t>
            </a:r>
            <a:br>
              <a:rPr lang="zh-CN" altLang="en-US" sz="2400" b="1">
                <a:effectLst>
                  <a:outerShdw blurRad="38100" dist="38100" dir="2700000" algn="tl">
                    <a:srgbClr val="C0C0C0"/>
                  </a:outerShdw>
                </a:effectLst>
                <a:latin typeface="Arial Narrow" panose="020B0606020202030204" pitchFamily="2" charset="0"/>
              </a:rPr>
            </a:br>
            <a:r>
              <a:rPr lang="zh-CN" altLang="en-US" sz="3200" b="1">
                <a:solidFill>
                  <a:srgbClr val="FFCC66"/>
                </a:solidFill>
                <a:latin typeface="Times New Roman" panose="02020603050405020304" pitchFamily="18" charset="0"/>
              </a:rPr>
              <a:t>⊕ </a:t>
            </a:r>
            <a:r>
              <a:rPr lang="zh-CN" altLang="en-US" sz="2400" b="1">
                <a:effectLst>
                  <a:outerShdw blurRad="38100" dist="38100" dir="2700000" algn="tl">
                    <a:srgbClr val="C0C0C0"/>
                  </a:outerShdw>
                </a:effectLst>
                <a:latin typeface="Arial Narrow" panose="020B0606020202030204" pitchFamily="2" charset="0"/>
              </a:rPr>
              <a:t>灵活的、即兴的</a:t>
            </a:r>
            <a:br>
              <a:rPr lang="zh-CN" altLang="en-US" sz="2400" b="1">
                <a:effectLst>
                  <a:outerShdw blurRad="38100" dist="38100" dir="2700000" algn="tl">
                    <a:srgbClr val="C0C0C0"/>
                  </a:outerShdw>
                </a:effectLst>
                <a:latin typeface="Arial Narrow" panose="020B0606020202030204" pitchFamily="2" charset="0"/>
              </a:rPr>
            </a:br>
            <a:r>
              <a:rPr lang="zh-CN" altLang="en-US" sz="3200" b="1">
                <a:solidFill>
                  <a:srgbClr val="FFCC66"/>
                </a:solidFill>
                <a:latin typeface="Times New Roman" panose="02020603050405020304" pitchFamily="18" charset="0"/>
              </a:rPr>
              <a:t>⊕ </a:t>
            </a:r>
            <a:r>
              <a:rPr lang="zh-CN" altLang="en-US" sz="2400" b="1">
                <a:effectLst>
                  <a:outerShdw blurRad="38100" dist="38100" dir="2700000" algn="tl">
                    <a:srgbClr val="C0C0C0"/>
                  </a:outerShdw>
                </a:effectLst>
                <a:latin typeface="Arial Narrow" panose="020B0606020202030204" pitchFamily="2" charset="0"/>
              </a:rPr>
              <a:t>喜欢开放、获取</a:t>
            </a:r>
            <a:br>
              <a:rPr lang="zh-CN" altLang="en-US" sz="2400" b="1">
                <a:effectLst>
                  <a:outerShdw blurRad="38100" dist="38100" dir="2700000" algn="tl">
                    <a:srgbClr val="C0C0C0"/>
                  </a:outerShdw>
                </a:effectLst>
                <a:latin typeface="Arial Narrow" panose="020B0606020202030204" pitchFamily="2" charset="0"/>
              </a:rPr>
            </a:br>
            <a:r>
              <a:rPr lang="zh-CN" altLang="en-US" sz="3200" b="1">
                <a:solidFill>
                  <a:srgbClr val="FFCC66"/>
                </a:solidFill>
                <a:latin typeface="Times New Roman" panose="02020603050405020304" pitchFamily="18" charset="0"/>
              </a:rPr>
              <a:t>⊕ </a:t>
            </a:r>
            <a:r>
              <a:rPr lang="zh-CN" altLang="en-US" sz="2400" b="1">
                <a:effectLst>
                  <a:outerShdw blurRad="38100" dist="38100" dir="2700000" algn="tl">
                    <a:srgbClr val="C0C0C0"/>
                  </a:outerShdw>
                </a:effectLst>
                <a:latin typeface="Arial Narrow" panose="020B0606020202030204" pitchFamily="2" charset="0"/>
              </a:rPr>
              <a:t>好奇</a:t>
            </a:r>
            <a:br>
              <a:rPr lang="zh-CN" altLang="en-US" sz="2400" b="1">
                <a:effectLst>
                  <a:outerShdw blurRad="38100" dist="38100" dir="2700000" algn="tl">
                    <a:srgbClr val="C0C0C0"/>
                  </a:outerShdw>
                </a:effectLst>
                <a:latin typeface="Arial Narrow" panose="020B0606020202030204" pitchFamily="2" charset="0"/>
              </a:rPr>
            </a:br>
            <a:r>
              <a:rPr lang="zh-CN" altLang="en-US" sz="3200" b="1">
                <a:solidFill>
                  <a:srgbClr val="FFCC66"/>
                </a:solidFill>
                <a:latin typeface="Times New Roman" panose="02020603050405020304" pitchFamily="18" charset="0"/>
              </a:rPr>
              <a:t>⊕ </a:t>
            </a:r>
            <a:r>
              <a:rPr lang="zh-CN" altLang="en-US" sz="2400" b="1">
                <a:effectLst>
                  <a:outerShdw blurRad="38100" dist="38100" dir="2700000" algn="tl">
                    <a:srgbClr val="C0C0C0"/>
                  </a:outerShdw>
                </a:effectLst>
                <a:latin typeface="Arial Narrow" panose="020B0606020202030204" pitchFamily="2" charset="0"/>
              </a:rPr>
              <a:t>新的发现</a:t>
            </a:r>
            <a:br>
              <a:rPr lang="zh-CN" altLang="en-US" sz="2400" b="1">
                <a:effectLst>
                  <a:outerShdw blurRad="38100" dist="38100" dir="2700000" algn="tl">
                    <a:srgbClr val="C0C0C0"/>
                  </a:outerShdw>
                </a:effectLst>
                <a:latin typeface="Arial Narrow" panose="020B0606020202030204" pitchFamily="2" charset="0"/>
              </a:rPr>
            </a:br>
            <a:r>
              <a:rPr lang="zh-CN" altLang="en-US" sz="3200" b="1">
                <a:solidFill>
                  <a:srgbClr val="FFCC66"/>
                </a:solidFill>
                <a:latin typeface="Times New Roman" panose="02020603050405020304" pitchFamily="18" charset="0"/>
              </a:rPr>
              <a:t>⊕</a:t>
            </a:r>
            <a:r>
              <a:rPr lang="zh-CN" altLang="en-US" sz="2400" b="1">
                <a:effectLst>
                  <a:outerShdw blurRad="38100" dist="38100" dir="2700000" algn="tl">
                    <a:srgbClr val="C0C0C0"/>
                  </a:outerShdw>
                </a:effectLst>
                <a:latin typeface="Arial Narrow" panose="020B0606020202030204" pitchFamily="2" charset="0"/>
              </a:rPr>
              <a:t>从最后关头压力中得到动力</a:t>
            </a:r>
            <a:endParaRPr lang="zh-CN" altLang="en-US" sz="2400" b="1">
              <a:effectLst>
                <a:outerShdw blurRad="38100" dist="38100" dir="2700000" algn="tl">
                  <a:srgbClr val="C0C0C0"/>
                </a:outerShdw>
              </a:effectLst>
              <a:latin typeface="Arial Narrow" panose="020B0606020202030204" pitchFamily="2" charset="0"/>
            </a:endParaRPr>
          </a:p>
        </p:txBody>
      </p:sp>
      <p:sp>
        <p:nvSpPr>
          <p:cNvPr id="33" name="Rectangle 3"/>
          <p:cNvSpPr>
            <a:spLocks noChangeArrowheads="1"/>
          </p:cNvSpPr>
          <p:nvPr/>
        </p:nvSpPr>
        <p:spPr bwMode="auto">
          <a:xfrm>
            <a:off x="3953058" y="2551250"/>
            <a:ext cx="2590800" cy="685800"/>
          </a:xfrm>
          <a:prstGeom prst="rect">
            <a:avLst/>
          </a:prstGeom>
          <a:noFill/>
          <a:ln w="9525">
            <a:noFill/>
            <a:miter lim="800000"/>
          </a:ln>
          <a:effectLst/>
        </p:spPr>
        <p:txBody>
          <a:bodyPr lIns="114306" tIns="57154" rIns="114306" bIns="57154" anchor="ctr"/>
          <a:lstStyle/>
          <a:p>
            <a:pPr algn="ctr" defTabSz="1019175" eaLnBrk="0" hangingPunct="0"/>
            <a:r>
              <a:rPr lang="zh-CN" altLang="en-US" sz="2800" b="1" dirty="0">
                <a:solidFill>
                  <a:srgbClr val="FF0000"/>
                </a:solidFill>
                <a:latin typeface="楷体_GB2312" pitchFamily="1" charset="-122"/>
                <a:ea typeface="楷体_GB2312" pitchFamily="1" charset="-122"/>
              </a:rPr>
              <a:t>判断 </a:t>
            </a:r>
            <a:r>
              <a:rPr lang="en-US" sz="2800" b="1" dirty="0">
                <a:solidFill>
                  <a:srgbClr val="FF0000"/>
                </a:solidFill>
                <a:latin typeface="楷体_GB2312" pitchFamily="1" charset="-122"/>
                <a:ea typeface="楷体_GB2312" pitchFamily="1" charset="-122"/>
              </a:rPr>
              <a:t>J</a:t>
            </a:r>
            <a:endParaRPr lang="en-US" sz="2800" b="1" dirty="0">
              <a:solidFill>
                <a:srgbClr val="FF0000"/>
              </a:solidFill>
              <a:latin typeface="楷体_GB2312" pitchFamily="1" charset="-122"/>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867821"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8666108"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MBTI</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与职业的匹配：</a:t>
            </a:r>
            <a:r>
              <a:rPr lang="en-US" altLang="zh-CN" sz="3600" b="1" dirty="0" smtClean="0">
                <a:solidFill>
                  <a:schemeClr val="bg1"/>
                </a:solidFill>
                <a:latin typeface="微软雅黑" panose="020B0503020204020204" pitchFamily="34" charset="-122"/>
                <a:ea typeface="微软雅黑" panose="020B0503020204020204" pitchFamily="34" charset="-122"/>
                <a:sym typeface="+mn-ea"/>
              </a:rPr>
              <a:t>MBTI16</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种人格类型</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Rectangle 2"/>
          <p:cNvSpPr txBox="1">
            <a:spLocks noChangeArrowheads="1"/>
          </p:cNvSpPr>
          <p:nvPr/>
        </p:nvSpPr>
        <p:spPr>
          <a:xfrm>
            <a:off x="2780518" y="1233722"/>
            <a:ext cx="6624638" cy="790575"/>
          </a:xfrm>
          <a:prstGeom prst="rect">
            <a:avLst/>
          </a:prstGeom>
          <a:noFill/>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mj-ea"/>
              <a:cs typeface="+mj-cs"/>
            </a:endParaRPr>
          </a:p>
        </p:txBody>
      </p:sp>
      <p:graphicFrame>
        <p:nvGraphicFramePr>
          <p:cNvPr id="18" name="Group 3"/>
          <p:cNvGraphicFramePr>
            <a:graphicFrameLocks noGrp="1"/>
          </p:cNvGraphicFramePr>
          <p:nvPr>
            <p:ph idx="1"/>
          </p:nvPr>
        </p:nvGraphicFramePr>
        <p:xfrm>
          <a:off x="2132818" y="1949346"/>
          <a:ext cx="7777163" cy="4533900"/>
        </p:xfrm>
        <a:graphic>
          <a:graphicData uri="http://schemas.openxmlformats.org/drawingml/2006/table">
            <a:tbl>
              <a:tblPr/>
              <a:tblGrid>
                <a:gridCol w="1909763"/>
                <a:gridCol w="1968500"/>
                <a:gridCol w="1951037"/>
                <a:gridCol w="1947863"/>
              </a:tblGrid>
              <a:tr h="11271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ISTJ</a:t>
                      </a:r>
                      <a:endPar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沉静、认真、信赖</a:t>
                      </a:r>
                      <a:endPar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ISFJ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沉静、友善、有责任感和谨慎</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INFJ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洞察力、有条理、果断、尽责</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INTJ</a:t>
                      </a:r>
                      <a:endPar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创意、冲劲、独立自主</a:t>
                      </a:r>
                      <a:endPar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r>
              <a:tr h="11366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ISTP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容忍、有弹性、冷静、理性</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ISFP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沉静、友善、敏感、仁慈</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INFP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理想主义者、适应力强</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INTP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沉静、满足、有弹性、适应力强</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r>
              <a:tr h="11334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ESTP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有弹性、容忍、专注即时效率</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ESFP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外向、友善、包容</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ENFP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热情、热心、富于想象力</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ENTP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敏捷、机灵、随机应变</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FEA7A"/>
                    </a:solidFill>
                  </a:tcPr>
                </a:tc>
              </a:tr>
              <a:tr h="11366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ESTJ</a:t>
                      </a:r>
                      <a:endPar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讲求实际、注重事实</a:t>
                      </a:r>
                      <a:endPar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ESFJ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爱心、尽责、合作</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ENFJ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温情、同情心、责任感、敏捷</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EA7A"/>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ENTJ</a:t>
                      </a:r>
                      <a:endPar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坦率、果断、乐于作为领导者</a:t>
                      </a:r>
                      <a:endPar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FEA7A"/>
                    </a:solidFill>
                  </a:tcPr>
                </a:tc>
              </a:tr>
            </a:tbl>
          </a:graphicData>
        </a:graphic>
      </p:graphicFrame>
      <p:pic>
        <p:nvPicPr>
          <p:cNvPr id="19" name="Picture 31" descr="1"/>
          <p:cNvPicPr>
            <a:picLocks noChangeAspect="1" noChangeArrowheads="1"/>
          </p:cNvPicPr>
          <p:nvPr/>
        </p:nvPicPr>
        <p:blipFill>
          <a:blip r:embed="rId4" cstate="print"/>
          <a:srcRect/>
          <a:stretch>
            <a:fillRect/>
          </a:stretch>
        </p:blipFill>
        <p:spPr bwMode="auto">
          <a:xfrm>
            <a:off x="2174278" y="2290867"/>
            <a:ext cx="1800225" cy="827087"/>
          </a:xfrm>
          <a:prstGeom prst="rect">
            <a:avLst/>
          </a:prstGeom>
          <a:noFill/>
          <a:ln w="9525" cmpd="sng">
            <a:noFill/>
            <a:miter lim="800000"/>
            <a:headEnd/>
            <a:tailEnd/>
          </a:ln>
        </p:spPr>
      </p:pic>
      <p:pic>
        <p:nvPicPr>
          <p:cNvPr id="20" name="Picture 31" descr="1"/>
          <p:cNvPicPr>
            <a:picLocks noChangeAspect="1" noChangeArrowheads="1"/>
          </p:cNvPicPr>
          <p:nvPr/>
        </p:nvPicPr>
        <p:blipFill>
          <a:blip r:embed="rId4" cstate="print"/>
          <a:srcRect/>
          <a:stretch>
            <a:fillRect/>
          </a:stretch>
        </p:blipFill>
        <p:spPr bwMode="auto">
          <a:xfrm>
            <a:off x="4125497" y="2263386"/>
            <a:ext cx="1800225" cy="827087"/>
          </a:xfrm>
          <a:prstGeom prst="rect">
            <a:avLst/>
          </a:prstGeom>
          <a:noFill/>
          <a:ln w="9525" cmpd="sng">
            <a:noFill/>
            <a:miter lim="800000"/>
            <a:headEnd/>
            <a:tailEnd/>
          </a:ln>
        </p:spPr>
      </p:pic>
      <p:pic>
        <p:nvPicPr>
          <p:cNvPr id="22" name="Picture 31" descr="1"/>
          <p:cNvPicPr>
            <a:picLocks noChangeAspect="1" noChangeArrowheads="1"/>
          </p:cNvPicPr>
          <p:nvPr/>
        </p:nvPicPr>
        <p:blipFill>
          <a:blip r:embed="rId4" cstate="print"/>
          <a:srcRect/>
          <a:stretch>
            <a:fillRect/>
          </a:stretch>
        </p:blipFill>
        <p:spPr bwMode="auto">
          <a:xfrm>
            <a:off x="6091707" y="2265883"/>
            <a:ext cx="1800225" cy="827087"/>
          </a:xfrm>
          <a:prstGeom prst="rect">
            <a:avLst/>
          </a:prstGeom>
          <a:noFill/>
          <a:ln w="9525" cmpd="sng">
            <a:noFill/>
            <a:miter lim="800000"/>
            <a:headEnd/>
            <a:tailEnd/>
          </a:ln>
        </p:spPr>
      </p:pic>
      <p:pic>
        <p:nvPicPr>
          <p:cNvPr id="23" name="Picture 31" descr="1"/>
          <p:cNvPicPr>
            <a:picLocks noChangeAspect="1" noChangeArrowheads="1"/>
          </p:cNvPicPr>
          <p:nvPr/>
        </p:nvPicPr>
        <p:blipFill>
          <a:blip r:embed="rId4" cstate="print"/>
          <a:srcRect/>
          <a:stretch>
            <a:fillRect/>
          </a:stretch>
        </p:blipFill>
        <p:spPr bwMode="auto">
          <a:xfrm>
            <a:off x="8042926" y="2253392"/>
            <a:ext cx="1800225" cy="827087"/>
          </a:xfrm>
          <a:prstGeom prst="rect">
            <a:avLst/>
          </a:prstGeom>
          <a:noFill/>
          <a:ln w="9525" cmpd="sng">
            <a:noFill/>
            <a:miter lim="800000"/>
            <a:headEnd/>
            <a:tailEnd/>
          </a:ln>
        </p:spPr>
      </p:pic>
      <p:pic>
        <p:nvPicPr>
          <p:cNvPr id="36" name="Picture 31" descr="1"/>
          <p:cNvPicPr>
            <a:picLocks noChangeAspect="1" noChangeArrowheads="1"/>
          </p:cNvPicPr>
          <p:nvPr/>
        </p:nvPicPr>
        <p:blipFill>
          <a:blip r:embed="rId4" cstate="print"/>
          <a:srcRect/>
          <a:stretch>
            <a:fillRect/>
          </a:stretch>
        </p:blipFill>
        <p:spPr bwMode="auto">
          <a:xfrm>
            <a:off x="2191766" y="3402638"/>
            <a:ext cx="1800225" cy="827087"/>
          </a:xfrm>
          <a:prstGeom prst="rect">
            <a:avLst/>
          </a:prstGeom>
          <a:noFill/>
          <a:ln w="9525" cmpd="sng">
            <a:noFill/>
            <a:miter lim="800000"/>
            <a:headEnd/>
            <a:tailEnd/>
          </a:ln>
        </p:spPr>
      </p:pic>
      <p:pic>
        <p:nvPicPr>
          <p:cNvPr id="37" name="Picture 31" descr="1"/>
          <p:cNvPicPr>
            <a:picLocks noChangeAspect="1" noChangeArrowheads="1"/>
          </p:cNvPicPr>
          <p:nvPr/>
        </p:nvPicPr>
        <p:blipFill>
          <a:blip r:embed="rId4" cstate="print"/>
          <a:srcRect/>
          <a:stretch>
            <a:fillRect/>
          </a:stretch>
        </p:blipFill>
        <p:spPr bwMode="auto">
          <a:xfrm>
            <a:off x="4142985" y="3375157"/>
            <a:ext cx="1800225" cy="827087"/>
          </a:xfrm>
          <a:prstGeom prst="rect">
            <a:avLst/>
          </a:prstGeom>
          <a:noFill/>
          <a:ln w="9525" cmpd="sng">
            <a:noFill/>
            <a:miter lim="800000"/>
            <a:headEnd/>
            <a:tailEnd/>
          </a:ln>
        </p:spPr>
      </p:pic>
      <p:pic>
        <p:nvPicPr>
          <p:cNvPr id="38" name="Picture 31" descr="1"/>
          <p:cNvPicPr>
            <a:picLocks noChangeAspect="1" noChangeArrowheads="1"/>
          </p:cNvPicPr>
          <p:nvPr/>
        </p:nvPicPr>
        <p:blipFill>
          <a:blip r:embed="rId4" cstate="print"/>
          <a:srcRect/>
          <a:stretch>
            <a:fillRect/>
          </a:stretch>
        </p:blipFill>
        <p:spPr bwMode="auto">
          <a:xfrm>
            <a:off x="6109195" y="3377654"/>
            <a:ext cx="1800225" cy="827087"/>
          </a:xfrm>
          <a:prstGeom prst="rect">
            <a:avLst/>
          </a:prstGeom>
          <a:noFill/>
          <a:ln w="9525" cmpd="sng">
            <a:noFill/>
            <a:miter lim="800000"/>
            <a:headEnd/>
            <a:tailEnd/>
          </a:ln>
        </p:spPr>
      </p:pic>
      <p:pic>
        <p:nvPicPr>
          <p:cNvPr id="39" name="Picture 31" descr="1"/>
          <p:cNvPicPr>
            <a:picLocks noChangeAspect="1" noChangeArrowheads="1"/>
          </p:cNvPicPr>
          <p:nvPr/>
        </p:nvPicPr>
        <p:blipFill>
          <a:blip r:embed="rId4" cstate="print"/>
          <a:srcRect/>
          <a:stretch>
            <a:fillRect/>
          </a:stretch>
        </p:blipFill>
        <p:spPr bwMode="auto">
          <a:xfrm>
            <a:off x="8060414" y="3365163"/>
            <a:ext cx="1800225" cy="827087"/>
          </a:xfrm>
          <a:prstGeom prst="rect">
            <a:avLst/>
          </a:prstGeom>
          <a:noFill/>
          <a:ln w="9525" cmpd="sng">
            <a:noFill/>
            <a:miter lim="800000"/>
            <a:headEnd/>
            <a:tailEnd/>
          </a:ln>
        </p:spPr>
      </p:pic>
      <p:pic>
        <p:nvPicPr>
          <p:cNvPr id="40" name="Picture 31" descr="1"/>
          <p:cNvPicPr>
            <a:picLocks noChangeAspect="1" noChangeArrowheads="1"/>
          </p:cNvPicPr>
          <p:nvPr/>
        </p:nvPicPr>
        <p:blipFill>
          <a:blip r:embed="rId4" cstate="print"/>
          <a:srcRect/>
          <a:stretch>
            <a:fillRect/>
          </a:stretch>
        </p:blipFill>
        <p:spPr bwMode="auto">
          <a:xfrm>
            <a:off x="2194265" y="4514408"/>
            <a:ext cx="1800225" cy="827087"/>
          </a:xfrm>
          <a:prstGeom prst="rect">
            <a:avLst/>
          </a:prstGeom>
          <a:noFill/>
          <a:ln w="9525" cmpd="sng">
            <a:noFill/>
            <a:miter lim="800000"/>
            <a:headEnd/>
            <a:tailEnd/>
          </a:ln>
        </p:spPr>
      </p:pic>
      <p:pic>
        <p:nvPicPr>
          <p:cNvPr id="41" name="Picture 31" descr="1"/>
          <p:cNvPicPr>
            <a:picLocks noChangeAspect="1" noChangeArrowheads="1"/>
          </p:cNvPicPr>
          <p:nvPr/>
        </p:nvPicPr>
        <p:blipFill>
          <a:blip r:embed="rId4" cstate="print"/>
          <a:srcRect/>
          <a:stretch>
            <a:fillRect/>
          </a:stretch>
        </p:blipFill>
        <p:spPr bwMode="auto">
          <a:xfrm>
            <a:off x="4145484" y="4486927"/>
            <a:ext cx="1800225" cy="827087"/>
          </a:xfrm>
          <a:prstGeom prst="rect">
            <a:avLst/>
          </a:prstGeom>
          <a:noFill/>
          <a:ln w="9525" cmpd="sng">
            <a:noFill/>
            <a:miter lim="800000"/>
            <a:headEnd/>
            <a:tailEnd/>
          </a:ln>
        </p:spPr>
      </p:pic>
      <p:pic>
        <p:nvPicPr>
          <p:cNvPr id="42" name="Picture 31" descr="1"/>
          <p:cNvPicPr>
            <a:picLocks noChangeAspect="1" noChangeArrowheads="1"/>
          </p:cNvPicPr>
          <p:nvPr/>
        </p:nvPicPr>
        <p:blipFill>
          <a:blip r:embed="rId4" cstate="print"/>
          <a:srcRect/>
          <a:stretch>
            <a:fillRect/>
          </a:stretch>
        </p:blipFill>
        <p:spPr bwMode="auto">
          <a:xfrm>
            <a:off x="6111694" y="4489424"/>
            <a:ext cx="1800225" cy="827087"/>
          </a:xfrm>
          <a:prstGeom prst="rect">
            <a:avLst/>
          </a:prstGeom>
          <a:noFill/>
          <a:ln w="9525" cmpd="sng">
            <a:noFill/>
            <a:miter lim="800000"/>
            <a:headEnd/>
            <a:tailEnd/>
          </a:ln>
        </p:spPr>
      </p:pic>
      <p:pic>
        <p:nvPicPr>
          <p:cNvPr id="43" name="Picture 31" descr="1"/>
          <p:cNvPicPr>
            <a:picLocks noChangeAspect="1" noChangeArrowheads="1"/>
          </p:cNvPicPr>
          <p:nvPr/>
        </p:nvPicPr>
        <p:blipFill>
          <a:blip r:embed="rId4" cstate="print"/>
          <a:srcRect/>
          <a:stretch>
            <a:fillRect/>
          </a:stretch>
        </p:blipFill>
        <p:spPr bwMode="auto">
          <a:xfrm>
            <a:off x="8062913" y="4476933"/>
            <a:ext cx="1800225" cy="827087"/>
          </a:xfrm>
          <a:prstGeom prst="rect">
            <a:avLst/>
          </a:prstGeom>
          <a:noFill/>
          <a:ln w="9525" cmpd="sng">
            <a:noFill/>
            <a:miter lim="800000"/>
            <a:headEnd/>
            <a:tailEnd/>
          </a:ln>
        </p:spPr>
      </p:pic>
      <p:pic>
        <p:nvPicPr>
          <p:cNvPr id="44" name="Picture 31" descr="1"/>
          <p:cNvPicPr>
            <a:picLocks noChangeAspect="1" noChangeArrowheads="1"/>
          </p:cNvPicPr>
          <p:nvPr/>
        </p:nvPicPr>
        <p:blipFill>
          <a:blip r:embed="rId4" cstate="print"/>
          <a:srcRect/>
          <a:stretch>
            <a:fillRect/>
          </a:stretch>
        </p:blipFill>
        <p:spPr bwMode="auto">
          <a:xfrm>
            <a:off x="2166783" y="5656158"/>
            <a:ext cx="1800225" cy="827087"/>
          </a:xfrm>
          <a:prstGeom prst="rect">
            <a:avLst/>
          </a:prstGeom>
          <a:noFill/>
          <a:ln w="9525" cmpd="sng">
            <a:noFill/>
            <a:miter lim="800000"/>
            <a:headEnd/>
            <a:tailEnd/>
          </a:ln>
        </p:spPr>
      </p:pic>
      <p:pic>
        <p:nvPicPr>
          <p:cNvPr id="45" name="Picture 31" descr="1"/>
          <p:cNvPicPr>
            <a:picLocks noChangeAspect="1" noChangeArrowheads="1"/>
          </p:cNvPicPr>
          <p:nvPr/>
        </p:nvPicPr>
        <p:blipFill>
          <a:blip r:embed="rId4" cstate="print"/>
          <a:srcRect/>
          <a:stretch>
            <a:fillRect/>
          </a:stretch>
        </p:blipFill>
        <p:spPr bwMode="auto">
          <a:xfrm>
            <a:off x="4118002" y="5628677"/>
            <a:ext cx="1800225" cy="827087"/>
          </a:xfrm>
          <a:prstGeom prst="rect">
            <a:avLst/>
          </a:prstGeom>
          <a:noFill/>
          <a:ln w="9525" cmpd="sng">
            <a:noFill/>
            <a:miter lim="800000"/>
            <a:headEnd/>
            <a:tailEnd/>
          </a:ln>
        </p:spPr>
      </p:pic>
      <p:pic>
        <p:nvPicPr>
          <p:cNvPr id="46" name="Picture 31" descr="1"/>
          <p:cNvPicPr>
            <a:picLocks noChangeAspect="1" noChangeArrowheads="1"/>
          </p:cNvPicPr>
          <p:nvPr/>
        </p:nvPicPr>
        <p:blipFill>
          <a:blip r:embed="rId4" cstate="print"/>
          <a:srcRect/>
          <a:stretch>
            <a:fillRect/>
          </a:stretch>
        </p:blipFill>
        <p:spPr bwMode="auto">
          <a:xfrm>
            <a:off x="6084212" y="5631174"/>
            <a:ext cx="1800225" cy="827087"/>
          </a:xfrm>
          <a:prstGeom prst="rect">
            <a:avLst/>
          </a:prstGeom>
          <a:noFill/>
          <a:ln w="9525" cmpd="sng">
            <a:noFill/>
            <a:miter lim="800000"/>
            <a:headEnd/>
            <a:tailEnd/>
          </a:ln>
        </p:spPr>
      </p:pic>
      <p:pic>
        <p:nvPicPr>
          <p:cNvPr id="47" name="Picture 31" descr="1"/>
          <p:cNvPicPr>
            <a:picLocks noChangeAspect="1" noChangeArrowheads="1"/>
          </p:cNvPicPr>
          <p:nvPr/>
        </p:nvPicPr>
        <p:blipFill>
          <a:blip r:embed="rId4" cstate="print"/>
          <a:srcRect/>
          <a:stretch>
            <a:fillRect/>
          </a:stretch>
        </p:blipFill>
        <p:spPr bwMode="auto">
          <a:xfrm>
            <a:off x="8035431" y="5618683"/>
            <a:ext cx="1800225" cy="827087"/>
          </a:xfrm>
          <a:prstGeom prst="rect">
            <a:avLst/>
          </a:prstGeom>
          <a:noFill/>
          <a:ln w="9525" cmpd="sng">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4" presetClass="exit" presetSubtype="16" fill="hold" nodeType="clickEffect">
                                  <p:stCondLst>
                                    <p:cond delay="0"/>
                                  </p:stCondLst>
                                  <p:childTnLst>
                                    <p:animEffect transition="out" filter="box(in)">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14" restart="whenNotActive" fill="hold" evtFilter="cancelBubble" nodeType="interactiveSeq">
                <p:stCondLst>
                  <p:cond evt="onClick" delay="0">
                    <p:tgtEl>
                      <p:spTgt spid="20"/>
                    </p:tgtEl>
                  </p:cond>
                </p:stCondLst>
                <p:endSync evt="end" delay="0">
                  <p:rtn val="all"/>
                </p:endSync>
                <p:childTnLst>
                  <p:par>
                    <p:cTn id="15" fill="hold">
                      <p:stCondLst>
                        <p:cond delay="0"/>
                      </p:stCondLst>
                      <p:childTnLst>
                        <p:par>
                          <p:cTn id="16" fill="hold">
                            <p:stCondLst>
                              <p:cond delay="0"/>
                            </p:stCondLst>
                            <p:childTnLst>
                              <p:par>
                                <p:cTn id="17" presetID="4" presetClass="exit" presetSubtype="16" fill="hold" nodeType="clickEffect">
                                  <p:stCondLst>
                                    <p:cond delay="0"/>
                                  </p:stCondLst>
                                  <p:childTnLst>
                                    <p:animEffect transition="out" filter="box(in)">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20" restart="whenNotActive" fill="hold" evtFilter="cancelBubble" nodeType="interactiveSeq">
                <p:stCondLst>
                  <p:cond evt="onClick" delay="0">
                    <p:tgtEl>
                      <p:spTgt spid="22"/>
                    </p:tgtEl>
                  </p:cond>
                </p:stCondLst>
                <p:endSync evt="end" delay="0">
                  <p:rtn val="all"/>
                </p:endSync>
                <p:childTnLst>
                  <p:par>
                    <p:cTn id="21" fill="hold">
                      <p:stCondLst>
                        <p:cond delay="0"/>
                      </p:stCondLst>
                      <p:childTnLst>
                        <p:par>
                          <p:cTn id="22" fill="hold">
                            <p:stCondLst>
                              <p:cond delay="0"/>
                            </p:stCondLst>
                            <p:childTnLst>
                              <p:par>
                                <p:cTn id="23" presetID="4" presetClass="exit" presetSubtype="16" fill="hold" nodeType="clickEffect">
                                  <p:stCondLst>
                                    <p:cond delay="0"/>
                                  </p:stCondLst>
                                  <p:childTnLst>
                                    <p:animEffect transition="out" filter="box(in)">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26" restart="whenNotActive" fill="hold" evtFilter="cancelBubble" nodeType="interactiveSeq">
                <p:stCondLst>
                  <p:cond evt="onClick" delay="0">
                    <p:tgtEl>
                      <p:spTgt spid="23"/>
                    </p:tgtEl>
                  </p:cond>
                </p:stCondLst>
                <p:endSync evt="end" delay="0">
                  <p:rtn val="all"/>
                </p:endSync>
                <p:childTnLst>
                  <p:par>
                    <p:cTn id="27" fill="hold">
                      <p:stCondLst>
                        <p:cond delay="0"/>
                      </p:stCondLst>
                      <p:childTnLst>
                        <p:par>
                          <p:cTn id="28" fill="hold">
                            <p:stCondLst>
                              <p:cond delay="0"/>
                            </p:stCondLst>
                            <p:childTnLst>
                              <p:par>
                                <p:cTn id="29" presetID="4" presetClass="exit" presetSubtype="16" fill="hold" nodeType="clickEffect">
                                  <p:stCondLst>
                                    <p:cond delay="0"/>
                                  </p:stCondLst>
                                  <p:childTnLst>
                                    <p:animEffect transition="out" filter="box(in)">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3"/>
                  </p:tgtEl>
                </p:cond>
              </p:nextCondLst>
            </p:seq>
            <p:seq concurrent="1" nextAc="seek">
              <p:cTn id="32" restart="whenNotActive" fill="hold" evtFilter="cancelBubble" nodeType="interactiveSeq">
                <p:stCondLst>
                  <p:cond evt="onClick" delay="0">
                    <p:tgtEl>
                      <p:spTgt spid="36"/>
                    </p:tgtEl>
                  </p:cond>
                </p:stCondLst>
                <p:endSync evt="end" delay="0">
                  <p:rtn val="all"/>
                </p:endSync>
                <p:childTnLst>
                  <p:par>
                    <p:cTn id="33" fill="hold">
                      <p:stCondLst>
                        <p:cond delay="0"/>
                      </p:stCondLst>
                      <p:childTnLst>
                        <p:par>
                          <p:cTn id="34" fill="hold">
                            <p:stCondLst>
                              <p:cond delay="0"/>
                            </p:stCondLst>
                            <p:childTnLst>
                              <p:par>
                                <p:cTn id="35" presetID="4" presetClass="exit" presetSubtype="16" fill="hold" nodeType="clickEffect">
                                  <p:stCondLst>
                                    <p:cond delay="0"/>
                                  </p:stCondLst>
                                  <p:childTnLst>
                                    <p:animEffect transition="out" filter="box(in)">
                                      <p:cBhvr>
                                        <p:cTn id="36" dur="500"/>
                                        <p:tgtEl>
                                          <p:spTgt spid="36"/>
                                        </p:tgtEl>
                                      </p:cBhvr>
                                    </p:animEffect>
                                    <p:set>
                                      <p:cBhvr>
                                        <p:cTn id="37" dur="1" fill="hold">
                                          <p:stCondLst>
                                            <p:cond delay="499"/>
                                          </p:stCondLst>
                                        </p:cTn>
                                        <p:tgtEl>
                                          <p:spTgt spid="36"/>
                                        </p:tgtEl>
                                        <p:attrNameLst>
                                          <p:attrName>style.visibility</p:attrName>
                                        </p:attrNameLst>
                                      </p:cBhvr>
                                      <p:to>
                                        <p:strVal val="hidden"/>
                                      </p:to>
                                    </p:set>
                                  </p:childTnLst>
                                </p:cTn>
                              </p:par>
                            </p:childTnLst>
                          </p:cTn>
                        </p:par>
                      </p:childTnLst>
                    </p:cTn>
                  </p:par>
                </p:childTnLst>
              </p:cTn>
              <p:nextCondLst>
                <p:cond evt="onClick" delay="0">
                  <p:tgtEl>
                    <p:spTgt spid="36"/>
                  </p:tgtEl>
                </p:cond>
              </p:nextCondLst>
            </p:seq>
            <p:seq concurrent="1" nextAc="seek">
              <p:cTn id="38" restart="whenNotActive" fill="hold" evtFilter="cancelBubble" nodeType="interactiveSeq">
                <p:stCondLst>
                  <p:cond evt="onClick" delay="0">
                    <p:tgtEl>
                      <p:spTgt spid="37"/>
                    </p:tgtEl>
                  </p:cond>
                </p:stCondLst>
                <p:endSync evt="end" delay="0">
                  <p:rtn val="all"/>
                </p:endSync>
                <p:childTnLst>
                  <p:par>
                    <p:cTn id="39" fill="hold">
                      <p:stCondLst>
                        <p:cond delay="0"/>
                      </p:stCondLst>
                      <p:childTnLst>
                        <p:par>
                          <p:cTn id="40" fill="hold">
                            <p:stCondLst>
                              <p:cond delay="0"/>
                            </p:stCondLst>
                            <p:childTnLst>
                              <p:par>
                                <p:cTn id="41" presetID="4" presetClass="exit" presetSubtype="16" fill="hold" nodeType="clickEffect">
                                  <p:stCondLst>
                                    <p:cond delay="0"/>
                                  </p:stCondLst>
                                  <p:childTnLst>
                                    <p:animEffect transition="out" filter="box(in)">
                                      <p:cBhvr>
                                        <p:cTn id="42" dur="500"/>
                                        <p:tgtEl>
                                          <p:spTgt spid="37"/>
                                        </p:tgtEl>
                                      </p:cBhvr>
                                    </p:animEffect>
                                    <p:set>
                                      <p:cBhvr>
                                        <p:cTn id="43" dur="1" fill="hold">
                                          <p:stCondLst>
                                            <p:cond delay="499"/>
                                          </p:stCondLst>
                                        </p:cTn>
                                        <p:tgtEl>
                                          <p:spTgt spid="37"/>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44" restart="whenNotActive" fill="hold" evtFilter="cancelBubble" nodeType="interactiveSeq">
                <p:stCondLst>
                  <p:cond evt="onClick" delay="0">
                    <p:tgtEl>
                      <p:spTgt spid="38"/>
                    </p:tgtEl>
                  </p:cond>
                </p:stCondLst>
                <p:endSync evt="end" delay="0">
                  <p:rtn val="all"/>
                </p:endSync>
                <p:childTnLst>
                  <p:par>
                    <p:cTn id="45" fill="hold">
                      <p:stCondLst>
                        <p:cond delay="0"/>
                      </p:stCondLst>
                      <p:childTnLst>
                        <p:par>
                          <p:cTn id="46" fill="hold">
                            <p:stCondLst>
                              <p:cond delay="0"/>
                            </p:stCondLst>
                            <p:childTnLst>
                              <p:par>
                                <p:cTn id="47" presetID="4" presetClass="exit" presetSubtype="16" fill="hold" nodeType="clickEffect">
                                  <p:stCondLst>
                                    <p:cond delay="0"/>
                                  </p:stCondLst>
                                  <p:childTnLst>
                                    <p:animEffect transition="out" filter="box(in)">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50" restart="whenNotActive" fill="hold" evtFilter="cancelBubble" nodeType="interactiveSeq">
                <p:stCondLst>
                  <p:cond evt="onClick" delay="0">
                    <p:tgtEl>
                      <p:spTgt spid="39"/>
                    </p:tgtEl>
                  </p:cond>
                </p:stCondLst>
                <p:endSync evt="end" delay="0">
                  <p:rtn val="all"/>
                </p:endSync>
                <p:childTnLst>
                  <p:par>
                    <p:cTn id="51" fill="hold">
                      <p:stCondLst>
                        <p:cond delay="0"/>
                      </p:stCondLst>
                      <p:childTnLst>
                        <p:par>
                          <p:cTn id="52" fill="hold">
                            <p:stCondLst>
                              <p:cond delay="0"/>
                            </p:stCondLst>
                            <p:childTnLst>
                              <p:par>
                                <p:cTn id="53" presetID="4" presetClass="exit" presetSubtype="16" fill="hold" nodeType="clickEffect">
                                  <p:stCondLst>
                                    <p:cond delay="0"/>
                                  </p:stCondLst>
                                  <p:childTnLst>
                                    <p:animEffect transition="out" filter="box(in)">
                                      <p:cBhvr>
                                        <p:cTn id="54" dur="500"/>
                                        <p:tgtEl>
                                          <p:spTgt spid="39"/>
                                        </p:tgtEl>
                                      </p:cBhvr>
                                    </p:animEffect>
                                    <p:set>
                                      <p:cBhvr>
                                        <p:cTn id="55"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39"/>
                  </p:tgtEl>
                </p:cond>
              </p:nextCondLst>
            </p:seq>
            <p:seq concurrent="1" nextAc="seek">
              <p:cTn id="56" restart="whenNotActive" fill="hold" evtFilter="cancelBubble" nodeType="interactiveSeq">
                <p:stCondLst>
                  <p:cond evt="onClick" delay="0">
                    <p:tgtEl>
                      <p:spTgt spid="40"/>
                    </p:tgtEl>
                  </p:cond>
                </p:stCondLst>
                <p:endSync evt="end" delay="0">
                  <p:rtn val="all"/>
                </p:endSync>
                <p:childTnLst>
                  <p:par>
                    <p:cTn id="57" fill="hold">
                      <p:stCondLst>
                        <p:cond delay="0"/>
                      </p:stCondLst>
                      <p:childTnLst>
                        <p:par>
                          <p:cTn id="58" fill="hold">
                            <p:stCondLst>
                              <p:cond delay="0"/>
                            </p:stCondLst>
                            <p:childTnLst>
                              <p:par>
                                <p:cTn id="59" presetID="4" presetClass="exit" presetSubtype="16" fill="hold" nodeType="clickEffect">
                                  <p:stCondLst>
                                    <p:cond delay="0"/>
                                  </p:stCondLst>
                                  <p:childTnLst>
                                    <p:animEffect transition="out" filter="box(in)">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62" restart="whenNotActive" fill="hold" evtFilter="cancelBubble" nodeType="interactiveSeq">
                <p:stCondLst>
                  <p:cond evt="onClick" delay="0">
                    <p:tgtEl>
                      <p:spTgt spid="41"/>
                    </p:tgtEl>
                  </p:cond>
                </p:stCondLst>
                <p:endSync evt="end" delay="0">
                  <p:rtn val="all"/>
                </p:endSync>
                <p:childTnLst>
                  <p:par>
                    <p:cTn id="63" fill="hold">
                      <p:stCondLst>
                        <p:cond delay="0"/>
                      </p:stCondLst>
                      <p:childTnLst>
                        <p:par>
                          <p:cTn id="64" fill="hold">
                            <p:stCondLst>
                              <p:cond delay="0"/>
                            </p:stCondLst>
                            <p:childTnLst>
                              <p:par>
                                <p:cTn id="65" presetID="4" presetClass="exit" presetSubtype="16" fill="hold" nodeType="clickEffect">
                                  <p:stCondLst>
                                    <p:cond delay="0"/>
                                  </p:stCondLst>
                                  <p:childTnLst>
                                    <p:animEffect transition="out" filter="box(in)">
                                      <p:cBhvr>
                                        <p:cTn id="66" dur="500"/>
                                        <p:tgtEl>
                                          <p:spTgt spid="41"/>
                                        </p:tgtEl>
                                      </p:cBhvr>
                                    </p:animEffect>
                                    <p:set>
                                      <p:cBhvr>
                                        <p:cTn id="67" dur="1" fill="hold">
                                          <p:stCondLst>
                                            <p:cond delay="499"/>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41"/>
                  </p:tgtEl>
                </p:cond>
              </p:nextCondLst>
            </p:seq>
            <p:seq concurrent="1" nextAc="seek">
              <p:cTn id="68" restart="whenNotActive" fill="hold" evtFilter="cancelBubble" nodeType="interactiveSeq">
                <p:stCondLst>
                  <p:cond evt="onClick" delay="0">
                    <p:tgtEl>
                      <p:spTgt spid="42"/>
                    </p:tgtEl>
                  </p:cond>
                </p:stCondLst>
                <p:endSync evt="end" delay="0">
                  <p:rtn val="all"/>
                </p:endSync>
                <p:childTnLst>
                  <p:par>
                    <p:cTn id="69" fill="hold">
                      <p:stCondLst>
                        <p:cond delay="0"/>
                      </p:stCondLst>
                      <p:childTnLst>
                        <p:par>
                          <p:cTn id="70" fill="hold">
                            <p:stCondLst>
                              <p:cond delay="0"/>
                            </p:stCondLst>
                            <p:childTnLst>
                              <p:par>
                                <p:cTn id="71" presetID="4" presetClass="exit" presetSubtype="16" fill="hold" nodeType="clickEffect">
                                  <p:stCondLst>
                                    <p:cond delay="0"/>
                                  </p:stCondLst>
                                  <p:childTnLst>
                                    <p:animEffect transition="out" filter="box(in)">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seq concurrent="1" nextAc="seek">
              <p:cTn id="74" restart="whenNotActive" fill="hold" evtFilter="cancelBubble" nodeType="interactiveSeq">
                <p:stCondLst>
                  <p:cond evt="onClick" delay="0">
                    <p:tgtEl>
                      <p:spTgt spid="43"/>
                    </p:tgtEl>
                  </p:cond>
                </p:stCondLst>
                <p:endSync evt="end" delay="0">
                  <p:rtn val="all"/>
                </p:endSync>
                <p:childTnLst>
                  <p:par>
                    <p:cTn id="75" fill="hold">
                      <p:stCondLst>
                        <p:cond delay="0"/>
                      </p:stCondLst>
                      <p:childTnLst>
                        <p:par>
                          <p:cTn id="76" fill="hold">
                            <p:stCondLst>
                              <p:cond delay="0"/>
                            </p:stCondLst>
                            <p:childTnLst>
                              <p:par>
                                <p:cTn id="77" presetID="4" presetClass="exit" presetSubtype="16" fill="hold" nodeType="clickEffect">
                                  <p:stCondLst>
                                    <p:cond delay="0"/>
                                  </p:stCondLst>
                                  <p:childTnLst>
                                    <p:animEffect transition="out" filter="box(in)">
                                      <p:cBhvr>
                                        <p:cTn id="78" dur="500"/>
                                        <p:tgtEl>
                                          <p:spTgt spid="43"/>
                                        </p:tgtEl>
                                      </p:cBhvr>
                                    </p:animEffect>
                                    <p:set>
                                      <p:cBhvr>
                                        <p:cTn id="79" dur="1" fill="hold">
                                          <p:stCondLst>
                                            <p:cond delay="499"/>
                                          </p:stCondLst>
                                        </p:cTn>
                                        <p:tgtEl>
                                          <p:spTgt spid="43"/>
                                        </p:tgtEl>
                                        <p:attrNameLst>
                                          <p:attrName>style.visibility</p:attrName>
                                        </p:attrNameLst>
                                      </p:cBhvr>
                                      <p:to>
                                        <p:strVal val="hidden"/>
                                      </p:to>
                                    </p:set>
                                  </p:childTnLst>
                                </p:cTn>
                              </p:par>
                            </p:childTnLst>
                          </p:cTn>
                        </p:par>
                      </p:childTnLst>
                    </p:cTn>
                  </p:par>
                </p:childTnLst>
              </p:cTn>
              <p:nextCondLst>
                <p:cond evt="onClick" delay="0">
                  <p:tgtEl>
                    <p:spTgt spid="43"/>
                  </p:tgtEl>
                </p:cond>
              </p:nextCondLst>
            </p:seq>
            <p:seq concurrent="1" nextAc="seek">
              <p:cTn id="80" restart="whenNotActive" fill="hold" evtFilter="cancelBubble" nodeType="interactiveSeq">
                <p:stCondLst>
                  <p:cond evt="onClick" delay="0">
                    <p:tgtEl>
                      <p:spTgt spid="44"/>
                    </p:tgtEl>
                  </p:cond>
                </p:stCondLst>
                <p:endSync evt="end" delay="0">
                  <p:rtn val="all"/>
                </p:endSync>
                <p:childTnLst>
                  <p:par>
                    <p:cTn id="81" fill="hold">
                      <p:stCondLst>
                        <p:cond delay="0"/>
                      </p:stCondLst>
                      <p:childTnLst>
                        <p:par>
                          <p:cTn id="82" fill="hold">
                            <p:stCondLst>
                              <p:cond delay="0"/>
                            </p:stCondLst>
                            <p:childTnLst>
                              <p:par>
                                <p:cTn id="83" presetID="4" presetClass="exit" presetSubtype="16" fill="hold" nodeType="clickEffect">
                                  <p:stCondLst>
                                    <p:cond delay="0"/>
                                  </p:stCondLst>
                                  <p:childTnLst>
                                    <p:animEffect transition="out" filter="box(in)">
                                      <p:cBhvr>
                                        <p:cTn id="84" dur="500"/>
                                        <p:tgtEl>
                                          <p:spTgt spid="44"/>
                                        </p:tgtEl>
                                      </p:cBhvr>
                                    </p:animEffect>
                                    <p:set>
                                      <p:cBhvr>
                                        <p:cTn id="85" dur="1" fill="hold">
                                          <p:stCondLst>
                                            <p:cond delay="499"/>
                                          </p:stCondLst>
                                        </p:cTn>
                                        <p:tgtEl>
                                          <p:spTgt spid="44"/>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86" restart="whenNotActive" fill="hold" evtFilter="cancelBubble" nodeType="interactiveSeq">
                <p:stCondLst>
                  <p:cond evt="onClick" delay="0">
                    <p:tgtEl>
                      <p:spTgt spid="45"/>
                    </p:tgtEl>
                  </p:cond>
                </p:stCondLst>
                <p:endSync evt="end" delay="0">
                  <p:rtn val="all"/>
                </p:endSync>
                <p:childTnLst>
                  <p:par>
                    <p:cTn id="87" fill="hold">
                      <p:stCondLst>
                        <p:cond delay="0"/>
                      </p:stCondLst>
                      <p:childTnLst>
                        <p:par>
                          <p:cTn id="88" fill="hold">
                            <p:stCondLst>
                              <p:cond delay="0"/>
                            </p:stCondLst>
                            <p:childTnLst>
                              <p:par>
                                <p:cTn id="89" presetID="4" presetClass="exit" presetSubtype="16" fill="hold" nodeType="clickEffect">
                                  <p:stCondLst>
                                    <p:cond delay="0"/>
                                  </p:stCondLst>
                                  <p:childTnLst>
                                    <p:animEffect transition="out" filter="box(in)">
                                      <p:cBhvr>
                                        <p:cTn id="90" dur="500"/>
                                        <p:tgtEl>
                                          <p:spTgt spid="45"/>
                                        </p:tgtEl>
                                      </p:cBhvr>
                                    </p:animEffect>
                                    <p:set>
                                      <p:cBhvr>
                                        <p:cTn id="91" dur="1" fill="hold">
                                          <p:stCondLst>
                                            <p:cond delay="499"/>
                                          </p:stCondLst>
                                        </p:cTn>
                                        <p:tgtEl>
                                          <p:spTgt spid="45"/>
                                        </p:tgtEl>
                                        <p:attrNameLst>
                                          <p:attrName>style.visibility</p:attrName>
                                        </p:attrNameLst>
                                      </p:cBhvr>
                                      <p:to>
                                        <p:strVal val="hidden"/>
                                      </p:to>
                                    </p:set>
                                  </p:childTnLst>
                                </p:cTn>
                              </p:par>
                            </p:childTnLst>
                          </p:cTn>
                        </p:par>
                      </p:childTnLst>
                    </p:cTn>
                  </p:par>
                </p:childTnLst>
              </p:cTn>
              <p:nextCondLst>
                <p:cond evt="onClick" delay="0">
                  <p:tgtEl>
                    <p:spTgt spid="45"/>
                  </p:tgtEl>
                </p:cond>
              </p:nextCondLst>
            </p:seq>
            <p:seq concurrent="1" nextAc="seek">
              <p:cTn id="92" restart="whenNotActive" fill="hold" evtFilter="cancelBubble" nodeType="interactiveSeq">
                <p:stCondLst>
                  <p:cond evt="onClick" delay="0">
                    <p:tgtEl>
                      <p:spTgt spid="46"/>
                    </p:tgtEl>
                  </p:cond>
                </p:stCondLst>
                <p:endSync evt="end" delay="0">
                  <p:rtn val="all"/>
                </p:endSync>
                <p:childTnLst>
                  <p:par>
                    <p:cTn id="93" fill="hold">
                      <p:stCondLst>
                        <p:cond delay="0"/>
                      </p:stCondLst>
                      <p:childTnLst>
                        <p:par>
                          <p:cTn id="94" fill="hold">
                            <p:stCondLst>
                              <p:cond delay="0"/>
                            </p:stCondLst>
                            <p:childTnLst>
                              <p:par>
                                <p:cTn id="95" presetID="4" presetClass="exit" presetSubtype="16" fill="hold" nodeType="clickEffect">
                                  <p:stCondLst>
                                    <p:cond delay="0"/>
                                  </p:stCondLst>
                                  <p:childTnLst>
                                    <p:animEffect transition="out" filter="box(in)">
                                      <p:cBhvr>
                                        <p:cTn id="96" dur="500"/>
                                        <p:tgtEl>
                                          <p:spTgt spid="46"/>
                                        </p:tgtEl>
                                      </p:cBhvr>
                                    </p:animEffect>
                                    <p:set>
                                      <p:cBhvr>
                                        <p:cTn id="97" dur="1" fill="hold">
                                          <p:stCondLst>
                                            <p:cond delay="499"/>
                                          </p:stCondLst>
                                        </p:cTn>
                                        <p:tgtEl>
                                          <p:spTgt spid="46"/>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98" restart="whenNotActive" fill="hold" evtFilter="cancelBubble" nodeType="interactiveSeq">
                <p:stCondLst>
                  <p:cond evt="onClick" delay="0">
                    <p:tgtEl>
                      <p:spTgt spid="47"/>
                    </p:tgtEl>
                  </p:cond>
                </p:stCondLst>
                <p:endSync evt="end" delay="0">
                  <p:rtn val="all"/>
                </p:endSync>
                <p:childTnLst>
                  <p:par>
                    <p:cTn id="99" fill="hold">
                      <p:stCondLst>
                        <p:cond delay="0"/>
                      </p:stCondLst>
                      <p:childTnLst>
                        <p:par>
                          <p:cTn id="100" fill="hold">
                            <p:stCondLst>
                              <p:cond delay="0"/>
                            </p:stCondLst>
                            <p:childTnLst>
                              <p:par>
                                <p:cTn id="101" presetID="4" presetClass="exit" presetSubtype="16" fill="hold" nodeType="clickEffect">
                                  <p:stCondLst>
                                    <p:cond delay="0"/>
                                  </p:stCondLst>
                                  <p:childTnLst>
                                    <p:animEffect transition="out" filter="box(in)">
                                      <p:cBhvr>
                                        <p:cTn id="102" dur="500"/>
                                        <p:tgtEl>
                                          <p:spTgt spid="47"/>
                                        </p:tgtEl>
                                      </p:cBhvr>
                                    </p:animEffect>
                                    <p:set>
                                      <p:cBhvr>
                                        <p:cTn id="103"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867821"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8666108"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MBTI16</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种人格类型职业倾向</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5" name="Rectangle 2"/>
          <p:cNvSpPr txBox="1">
            <a:spLocks noChangeArrowheads="1"/>
          </p:cNvSpPr>
          <p:nvPr/>
        </p:nvSpPr>
        <p:spPr>
          <a:xfrm>
            <a:off x="2780518" y="1233722"/>
            <a:ext cx="6624638" cy="790575"/>
          </a:xfrm>
          <a:prstGeom prst="rect">
            <a:avLst/>
          </a:prstGeom>
          <a:noFill/>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mj-ea"/>
              <a:cs typeface="+mj-cs"/>
            </a:endParaRPr>
          </a:p>
        </p:txBody>
      </p:sp>
      <p:graphicFrame>
        <p:nvGraphicFramePr>
          <p:cNvPr id="31" name="Group 3"/>
          <p:cNvGraphicFramePr>
            <a:graphicFrameLocks noGrp="1"/>
          </p:cNvGraphicFramePr>
          <p:nvPr>
            <p:ph idx="1"/>
          </p:nvPr>
        </p:nvGraphicFramePr>
        <p:xfrm>
          <a:off x="1981927" y="1675672"/>
          <a:ext cx="7851621" cy="4994951"/>
        </p:xfrm>
        <a:graphic>
          <a:graphicData uri="http://schemas.openxmlformats.org/drawingml/2006/table">
            <a:tbl>
              <a:tblPr/>
              <a:tblGrid>
                <a:gridCol w="1947174"/>
                <a:gridCol w="1929695"/>
                <a:gridCol w="2006603"/>
                <a:gridCol w="1968149"/>
              </a:tblGrid>
              <a:tr h="132193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ISTJ</a:t>
                      </a:r>
                      <a:endPar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管理者、执法者、会计、行政管理</a:t>
                      </a:r>
                      <a:endPar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ISFJ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教育、健康护理、宗教服务</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INFJ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宗教、咨询服务、教学、艺术</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INTJ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科学或技术领域、计算机、法律</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r>
              <a:tr h="132085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ISTP</a:t>
                      </a:r>
                      <a:endPar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技术领域、农业、执法者、军人</a:t>
                      </a:r>
                      <a:endPar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ISFP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健康护理、商业、执法者</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INFP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咨询服务、写作、艺术</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INTP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科学或技术领域</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r>
              <a:tr h="132193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ESTP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市场、商业、执法者、应用技术</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ESFP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健康护理、教学、教练、儿童保育</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ENFP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咨询服务、教学、宗教、艺术</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ENTP</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科学、管理者、技术、艺术</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33"/>
                    </a:solidFill>
                  </a:tcPr>
                </a:tc>
              </a:tr>
              <a:tr h="103023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ESTJ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管理者、行政管理、执法者</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ESFJ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教育、健康护理、宗教</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ENFJ</a:t>
                      </a:r>
                      <a:endParaRPr kumimoji="0" 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宗教、艺术、教学</a:t>
                      </a:r>
                      <a:endParaRPr kumimoji="0" lang="zh-CN" altLang="en-US" sz="18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ENTJ</a:t>
                      </a:r>
                      <a:endParaRPr kumimoji="0" 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管理者、领导者</a:t>
                      </a:r>
                      <a:endParaRPr kumimoji="0" lang="zh-CN" altLang="en-US" sz="18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33"/>
                    </a:solidFill>
                  </a:tcPr>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8" name="Rectangle 4"/>
          <p:cNvSpPr>
            <a:spLocks noChangeArrowheads="1"/>
          </p:cNvSpPr>
          <p:nvPr/>
        </p:nvSpPr>
        <p:spPr bwMode="auto">
          <a:xfrm>
            <a:off x="1034322" y="1798820"/>
            <a:ext cx="10238281" cy="2360646"/>
          </a:xfrm>
          <a:prstGeom prst="rect">
            <a:avLst/>
          </a:prstGeom>
          <a:noFill/>
          <a:ln w="9525">
            <a:noFill/>
            <a:miter lim="800000"/>
          </a:ln>
          <a:effectLst/>
        </p:spPr>
        <p:txBody>
          <a:bodyPr wrap="square">
            <a:spAutoFit/>
          </a:bodyPr>
          <a:lstStyle/>
          <a:p>
            <a:pPr>
              <a:lnSpc>
                <a:spcPct val="110000"/>
              </a:lnSpc>
            </a:pPr>
            <a:r>
              <a:rPr lang="zh-CN" altLang="en-US" sz="2200" b="1" dirty="0">
                <a:solidFill>
                  <a:srgbClr val="8C2532"/>
                </a:solidFill>
                <a:latin typeface="Times New Roman" panose="02020603050405020304"/>
              </a:rPr>
              <a:t> </a:t>
            </a:r>
            <a:r>
              <a:rPr lang="zh-CN" altLang="en-US" sz="2400" b="1" dirty="0">
                <a:solidFill>
                  <a:srgbClr val="8C2532"/>
                </a:solidFill>
                <a:latin typeface="Times New Roman" panose="02020603050405020304" pitchFamily="18" charset="0"/>
              </a:rPr>
              <a:t>“适应的现实主义者”</a:t>
            </a:r>
            <a:r>
              <a:rPr lang="zh-CN" altLang="en-US" sz="2400" b="1" dirty="0">
                <a:latin typeface="Times New Roman" panose="02020603050405020304" pitchFamily="18" charset="0"/>
              </a:rPr>
              <a:t> </a:t>
            </a:r>
            <a:r>
              <a:rPr lang="zh-CN" altLang="en-US" sz="2200" b="1" dirty="0">
                <a:latin typeface="宋体" panose="02010600030101010101" pitchFamily="2" charset="-122"/>
              </a:rPr>
              <a:t>有冒险精神，反应灵敏。在任何要求技巧性强的领域中游刃有余，常常被认为是</a:t>
            </a:r>
            <a:r>
              <a:rPr lang="zh-CN" altLang="en-US" sz="2200" b="1" i="1" u="sng" dirty="0">
                <a:effectLst>
                  <a:outerShdw blurRad="38100" dist="38100" dir="2700000" algn="tl">
                    <a:srgbClr val="C0C0C0"/>
                  </a:outerShdw>
                </a:effectLst>
                <a:latin typeface="宋体" panose="02010600030101010101" pitchFamily="2" charset="-122"/>
              </a:rPr>
              <a:t>喜欢活在危险边缘寻找刺激</a:t>
            </a:r>
            <a:r>
              <a:rPr lang="zh-CN" altLang="en-US" sz="2200" b="1" dirty="0">
                <a:latin typeface="宋体" panose="02010600030101010101" pitchFamily="2" charset="-122"/>
              </a:rPr>
              <a:t>的人。喜欢处理大量的事情和紧急事件，解决具体问题和面对压力。如西奥多</a:t>
            </a:r>
            <a:r>
              <a:rPr lang="en-US" sz="2200" b="1" dirty="0">
                <a:latin typeface="Times New Roman" panose="02020603050405020304"/>
              </a:rPr>
              <a:t>·</a:t>
            </a:r>
            <a:r>
              <a:rPr lang="zh-CN" altLang="en-US" sz="2200" b="1" dirty="0">
                <a:latin typeface="宋体" panose="02010600030101010101" pitchFamily="2" charset="-122"/>
              </a:rPr>
              <a:t>罗斯福、弗兰克林</a:t>
            </a:r>
            <a:r>
              <a:rPr lang="en-US" sz="2200" b="1" dirty="0">
                <a:latin typeface="Times New Roman" panose="02020603050405020304"/>
              </a:rPr>
              <a:t>·</a:t>
            </a:r>
            <a:r>
              <a:rPr lang="zh-CN" altLang="en-US" sz="2200" b="1" dirty="0">
                <a:latin typeface="宋体" panose="02010600030101010101" pitchFamily="2" charset="-122"/>
              </a:rPr>
              <a:t>罗斯福、肯尼迪、邱吉尔、里根。为行动，冲动和享受现在而活着。约有</a:t>
            </a:r>
            <a:r>
              <a:rPr lang="en-US" sz="2200" b="1" dirty="0">
                <a:latin typeface="宋体" panose="02010600030101010101" pitchFamily="2" charset="-122"/>
              </a:rPr>
              <a:t>60% </a:t>
            </a:r>
            <a:r>
              <a:rPr lang="zh-CN" altLang="en-US" sz="2200" b="1" dirty="0">
                <a:latin typeface="宋体" panose="02010600030101010101" pitchFamily="2" charset="-122"/>
              </a:rPr>
              <a:t>左右</a:t>
            </a:r>
            <a:r>
              <a:rPr lang="en-US" sz="2200" b="1" dirty="0">
                <a:latin typeface="宋体" panose="02010600030101010101" pitchFamily="2" charset="-122"/>
              </a:rPr>
              <a:t>SP</a:t>
            </a:r>
            <a:r>
              <a:rPr lang="zh-CN" altLang="en-US" sz="2200" b="1" dirty="0">
                <a:latin typeface="宋体" panose="02010600030101010101" pitchFamily="2" charset="-122"/>
              </a:rPr>
              <a:t>偏好的人喜欢</a:t>
            </a:r>
            <a:r>
              <a:rPr lang="zh-CN" altLang="en-US" sz="2200" b="1" dirty="0">
                <a:solidFill>
                  <a:srgbClr val="FF0000"/>
                </a:solidFill>
                <a:latin typeface="宋体" panose="02010600030101010101" pitchFamily="2" charset="-122"/>
              </a:rPr>
              <a:t>艺术、娱乐、体育和文学</a:t>
            </a:r>
            <a:r>
              <a:rPr lang="zh-CN" altLang="en-US" sz="2200" b="1" dirty="0">
                <a:latin typeface="宋体" panose="02010600030101010101" pitchFamily="2" charset="-122"/>
              </a:rPr>
              <a:t>。被称赞为天才的艺术家：麦当娜、莫扎特、周润发、刘德华等。</a:t>
            </a:r>
            <a:endParaRPr lang="zh-CN" altLang="en-US" sz="2200" b="1" dirty="0">
              <a:latin typeface="宋体" panose="02010600030101010101" pitchFamily="2" charset="-122"/>
            </a:endParaRPr>
          </a:p>
        </p:txBody>
      </p:sp>
      <p:grpSp>
        <p:nvGrpSpPr>
          <p:cNvPr id="19" name="Group 5"/>
          <p:cNvGrpSpPr/>
          <p:nvPr/>
        </p:nvGrpSpPr>
        <p:grpSpPr bwMode="auto">
          <a:xfrm>
            <a:off x="1512237" y="4171742"/>
            <a:ext cx="2205324" cy="2686258"/>
            <a:chOff x="0" y="0"/>
            <a:chExt cx="1124" cy="1508"/>
          </a:xfrm>
        </p:grpSpPr>
        <p:pic>
          <p:nvPicPr>
            <p:cNvPr id="20" name="Picture 6" descr="A15"/>
            <p:cNvPicPr>
              <a:picLocks noChangeAspect="1" noChangeArrowheads="1"/>
            </p:cNvPicPr>
            <p:nvPr/>
          </p:nvPicPr>
          <p:blipFill>
            <a:blip r:embed="rId4" cstate="print"/>
            <a:srcRect/>
            <a:stretch>
              <a:fillRect/>
            </a:stretch>
          </p:blipFill>
          <p:spPr bwMode="auto">
            <a:xfrm>
              <a:off x="116" y="0"/>
              <a:ext cx="936" cy="1084"/>
            </a:xfrm>
            <a:prstGeom prst="rect">
              <a:avLst/>
            </a:prstGeom>
            <a:noFill/>
            <a:ln w="9525">
              <a:noFill/>
              <a:miter lim="800000"/>
              <a:headEnd/>
              <a:tailEnd/>
            </a:ln>
          </p:spPr>
        </p:pic>
        <p:sp>
          <p:nvSpPr>
            <p:cNvPr id="21" name="Rectangle 7"/>
            <p:cNvSpPr>
              <a:spLocks noChangeArrowheads="1"/>
            </p:cNvSpPr>
            <p:nvPr/>
          </p:nvSpPr>
          <p:spPr bwMode="auto">
            <a:xfrm>
              <a:off x="0" y="1104"/>
              <a:ext cx="1124" cy="404"/>
            </a:xfrm>
            <a:prstGeom prst="rect">
              <a:avLst/>
            </a:prstGeom>
            <a:noFill/>
            <a:ln w="9525">
              <a:noFill/>
              <a:miter lim="800000"/>
            </a:ln>
            <a:effectLst/>
          </p:spPr>
          <p:txBody>
            <a:bodyPr wrap="none">
              <a:spAutoFit/>
            </a:bodyPr>
            <a:lstStyle/>
            <a:p>
              <a:pPr algn="ctr"/>
              <a:r>
                <a:rPr lang="zh-CN" altLang="en-US" b="1">
                  <a:latin typeface="Times New Roman" panose="02020603050405020304" pitchFamily="18" charset="0"/>
                </a:rPr>
                <a:t>迈克尔</a:t>
              </a:r>
              <a:r>
                <a:rPr lang="en-US" b="1">
                  <a:latin typeface="Times New Roman" panose="02020603050405020304" pitchFamily="18" charset="0"/>
                </a:rPr>
                <a:t>.</a:t>
              </a:r>
              <a:r>
                <a:rPr lang="zh-CN" altLang="en-US" b="1">
                  <a:latin typeface="Times New Roman" panose="02020603050405020304" pitchFamily="18" charset="0"/>
                </a:rPr>
                <a:t>乔丹</a:t>
              </a:r>
              <a:br>
                <a:rPr lang="zh-CN" altLang="en-US" b="1">
                  <a:latin typeface="Times New Roman" panose="02020603050405020304" pitchFamily="18" charset="0"/>
                </a:rPr>
              </a:br>
              <a:r>
                <a:rPr lang="en-US" b="1">
                  <a:latin typeface="Times New Roman" panose="02020603050405020304" pitchFamily="18" charset="0"/>
                </a:rPr>
                <a:t>Michael Jordan </a:t>
              </a:r>
              <a:endParaRPr lang="en-US" b="1">
                <a:latin typeface="Times New Roman" panose="02020603050405020304" pitchFamily="18" charset="0"/>
              </a:endParaRPr>
            </a:p>
          </p:txBody>
        </p:sp>
      </p:grpSp>
      <p:grpSp>
        <p:nvGrpSpPr>
          <p:cNvPr id="22" name="Group 8"/>
          <p:cNvGrpSpPr/>
          <p:nvPr/>
        </p:nvGrpSpPr>
        <p:grpSpPr bwMode="auto">
          <a:xfrm>
            <a:off x="3383301" y="4137284"/>
            <a:ext cx="2582784" cy="2720716"/>
            <a:chOff x="0" y="0"/>
            <a:chExt cx="1420" cy="1508"/>
          </a:xfrm>
        </p:grpSpPr>
        <p:pic>
          <p:nvPicPr>
            <p:cNvPr id="23" name="Picture 9" descr="A03"/>
            <p:cNvPicPr>
              <a:picLocks noChangeAspect="1" noChangeArrowheads="1"/>
            </p:cNvPicPr>
            <p:nvPr/>
          </p:nvPicPr>
          <p:blipFill>
            <a:blip r:embed="rId5" cstate="print"/>
            <a:srcRect/>
            <a:stretch>
              <a:fillRect/>
            </a:stretch>
          </p:blipFill>
          <p:spPr bwMode="auto">
            <a:xfrm>
              <a:off x="292" y="0"/>
              <a:ext cx="936" cy="1084"/>
            </a:xfrm>
            <a:prstGeom prst="rect">
              <a:avLst/>
            </a:prstGeom>
            <a:noFill/>
            <a:ln w="9525">
              <a:noFill/>
              <a:miter lim="800000"/>
              <a:headEnd/>
              <a:tailEnd/>
            </a:ln>
          </p:spPr>
        </p:pic>
        <p:sp>
          <p:nvSpPr>
            <p:cNvPr id="24" name="Rectangle 10"/>
            <p:cNvSpPr>
              <a:spLocks noChangeArrowheads="1"/>
            </p:cNvSpPr>
            <p:nvPr/>
          </p:nvSpPr>
          <p:spPr bwMode="auto">
            <a:xfrm>
              <a:off x="0" y="1104"/>
              <a:ext cx="1420" cy="404"/>
            </a:xfrm>
            <a:prstGeom prst="rect">
              <a:avLst/>
            </a:prstGeom>
            <a:noFill/>
            <a:ln w="9525">
              <a:noFill/>
              <a:miter lim="800000"/>
            </a:ln>
            <a:effectLst/>
          </p:spPr>
          <p:txBody>
            <a:bodyPr wrap="none">
              <a:spAutoFit/>
            </a:bodyPr>
            <a:lstStyle/>
            <a:p>
              <a:pPr algn="ctr"/>
              <a:r>
                <a:rPr lang="zh-CN" altLang="en-US" b="1">
                  <a:latin typeface="Times New Roman" panose="02020603050405020304" pitchFamily="18" charset="0"/>
                </a:rPr>
                <a:t>　玛丽莲</a:t>
              </a:r>
              <a:r>
                <a:rPr lang="en-US" b="1">
                  <a:latin typeface="Times New Roman" panose="02020603050405020304" pitchFamily="18" charset="0"/>
                </a:rPr>
                <a:t>.</a:t>
              </a:r>
              <a:r>
                <a:rPr lang="zh-CN" altLang="en-US" b="1">
                  <a:latin typeface="Times New Roman" panose="02020603050405020304" pitchFamily="18" charset="0"/>
                </a:rPr>
                <a:t>梦露</a:t>
              </a:r>
              <a:br>
                <a:rPr lang="zh-CN" altLang="en-US" b="1">
                  <a:latin typeface="Times New Roman" panose="02020603050405020304" pitchFamily="18" charset="0"/>
                </a:rPr>
              </a:br>
              <a:r>
                <a:rPr lang="zh-CN" altLang="en-US" b="1">
                  <a:latin typeface="Times New Roman" panose="02020603050405020304" pitchFamily="18" charset="0"/>
                </a:rPr>
                <a:t>　</a:t>
              </a:r>
              <a:r>
                <a:rPr lang="en-US" b="1">
                  <a:latin typeface="Times New Roman" panose="02020603050405020304" pitchFamily="18" charset="0"/>
                </a:rPr>
                <a:t>Marilyn Monroe's </a:t>
              </a:r>
              <a:endParaRPr lang="en-US" b="1">
                <a:latin typeface="Times New Roman" panose="02020603050405020304" pitchFamily="18" charset="0"/>
              </a:endParaRPr>
            </a:p>
          </p:txBody>
        </p:sp>
      </p:grpSp>
      <p:grpSp>
        <p:nvGrpSpPr>
          <p:cNvPr id="25" name="Group 11"/>
          <p:cNvGrpSpPr/>
          <p:nvPr/>
        </p:nvGrpSpPr>
        <p:grpSpPr bwMode="auto">
          <a:xfrm>
            <a:off x="5963978" y="4149256"/>
            <a:ext cx="1935838" cy="2708743"/>
            <a:chOff x="0" y="0"/>
            <a:chExt cx="1031" cy="1508"/>
          </a:xfrm>
        </p:grpSpPr>
        <p:pic>
          <p:nvPicPr>
            <p:cNvPr id="26" name="Picture 12" descr="A12"/>
            <p:cNvPicPr>
              <a:picLocks noChangeAspect="1" noChangeArrowheads="1"/>
            </p:cNvPicPr>
            <p:nvPr/>
          </p:nvPicPr>
          <p:blipFill>
            <a:blip r:embed="rId6" cstate="print"/>
            <a:srcRect/>
            <a:stretch>
              <a:fillRect/>
            </a:stretch>
          </p:blipFill>
          <p:spPr bwMode="auto">
            <a:xfrm>
              <a:off x="0" y="0"/>
              <a:ext cx="936" cy="1084"/>
            </a:xfrm>
            <a:prstGeom prst="rect">
              <a:avLst/>
            </a:prstGeom>
            <a:noFill/>
            <a:ln w="9525">
              <a:noFill/>
              <a:miter lim="800000"/>
              <a:headEnd/>
              <a:tailEnd/>
            </a:ln>
          </p:spPr>
        </p:pic>
        <p:sp>
          <p:nvSpPr>
            <p:cNvPr id="27" name="Rectangle 13"/>
            <p:cNvSpPr>
              <a:spLocks noChangeArrowheads="1"/>
            </p:cNvSpPr>
            <p:nvPr/>
          </p:nvSpPr>
          <p:spPr bwMode="auto">
            <a:xfrm>
              <a:off x="9" y="1104"/>
              <a:ext cx="1022" cy="404"/>
            </a:xfrm>
            <a:prstGeom prst="rect">
              <a:avLst/>
            </a:prstGeom>
            <a:noFill/>
            <a:ln w="9525">
              <a:noFill/>
              <a:miter lim="800000"/>
            </a:ln>
            <a:effectLst/>
          </p:spPr>
          <p:txBody>
            <a:bodyPr wrap="none">
              <a:spAutoFit/>
            </a:bodyPr>
            <a:lstStyle/>
            <a:p>
              <a:pPr algn="ctr"/>
              <a:r>
                <a:rPr lang="zh-CN" altLang="en-US" b="1">
                  <a:latin typeface="Times New Roman" panose="02020603050405020304" pitchFamily="18" charset="0"/>
                </a:rPr>
                <a:t>帕布洛</a:t>
              </a:r>
              <a:r>
                <a:rPr lang="en-US" b="1">
                  <a:latin typeface="Times New Roman" panose="02020603050405020304" pitchFamily="18" charset="0"/>
                </a:rPr>
                <a:t>.</a:t>
              </a:r>
              <a:r>
                <a:rPr lang="zh-CN" altLang="en-US" b="1">
                  <a:latin typeface="Times New Roman" panose="02020603050405020304" pitchFamily="18" charset="0"/>
                </a:rPr>
                <a:t>毕加索</a:t>
              </a:r>
              <a:br>
                <a:rPr lang="zh-CN" altLang="en-US" b="1">
                  <a:latin typeface="Times New Roman" panose="02020603050405020304" pitchFamily="18" charset="0"/>
                </a:rPr>
              </a:br>
              <a:r>
                <a:rPr lang="en-US" b="1">
                  <a:latin typeface="Times New Roman" panose="02020603050405020304" pitchFamily="18" charset="0"/>
                </a:rPr>
                <a:t>Pablo Picasso</a:t>
              </a:r>
              <a:endParaRPr lang="en-US" b="1">
                <a:latin typeface="Times New Roman" panose="02020603050405020304" pitchFamily="18" charset="0"/>
              </a:endParaRPr>
            </a:p>
          </p:txBody>
        </p:sp>
      </p:grpSp>
      <p:sp>
        <p:nvSpPr>
          <p:cNvPr id="28" name="Rectangle 14"/>
          <p:cNvSpPr>
            <a:spLocks noChangeArrowheads="1"/>
          </p:cNvSpPr>
          <p:nvPr/>
        </p:nvSpPr>
        <p:spPr bwMode="auto">
          <a:xfrm>
            <a:off x="4509229" y="1069950"/>
            <a:ext cx="3028950" cy="519112"/>
          </a:xfrm>
          <a:prstGeom prst="rect">
            <a:avLst/>
          </a:prstGeom>
          <a:noFill/>
          <a:ln w="9525">
            <a:noFill/>
            <a:miter lim="800000"/>
          </a:ln>
          <a:effectLst/>
        </p:spPr>
        <p:txBody>
          <a:bodyPr wrap="none">
            <a:spAutoFit/>
          </a:bodyPr>
          <a:lstStyle/>
          <a:p>
            <a:r>
              <a:rPr lang="en-US" sz="2800" b="1" i="1" dirty="0">
                <a:latin typeface="楷体_GB2312" pitchFamily="1" charset="-122"/>
                <a:ea typeface="楷体_GB2312" pitchFamily="1" charset="-122"/>
              </a:rPr>
              <a:t>SP</a:t>
            </a:r>
            <a:r>
              <a:rPr lang="en-US" sz="2800" b="1" i="1" dirty="0">
                <a:latin typeface="Times New Roman" panose="02020603050405020304"/>
                <a:ea typeface="楷体_GB2312" pitchFamily="1" charset="-122"/>
              </a:rPr>
              <a:t>—</a:t>
            </a:r>
            <a:r>
              <a:rPr lang="zh-CN" altLang="en-US" sz="2800" b="1" i="1" dirty="0">
                <a:latin typeface="楷体_GB2312" pitchFamily="1" charset="-122"/>
                <a:ea typeface="楷体_GB2312" pitchFamily="1" charset="-122"/>
              </a:rPr>
              <a:t>天才的艺术家</a:t>
            </a:r>
            <a:endParaRPr lang="zh-CN" altLang="en-US" sz="2800" b="1" i="1" dirty="0">
              <a:latin typeface="楷体_GB2312" pitchFamily="1" charset="-122"/>
              <a:ea typeface="楷体_GB2312" pitchFamily="1" charset="-122"/>
            </a:endParaRPr>
          </a:p>
        </p:txBody>
      </p:sp>
      <p:grpSp>
        <p:nvGrpSpPr>
          <p:cNvPr id="29" name="Group 15"/>
          <p:cNvGrpSpPr/>
          <p:nvPr/>
        </p:nvGrpSpPr>
        <p:grpSpPr bwMode="auto">
          <a:xfrm>
            <a:off x="7776536" y="4152275"/>
            <a:ext cx="2416775" cy="2705725"/>
            <a:chOff x="0" y="0"/>
            <a:chExt cx="1211" cy="1488"/>
          </a:xfrm>
        </p:grpSpPr>
        <p:sp>
          <p:nvSpPr>
            <p:cNvPr id="30" name="Rectangle 16"/>
            <p:cNvSpPr>
              <a:spLocks noChangeArrowheads="1"/>
            </p:cNvSpPr>
            <p:nvPr/>
          </p:nvSpPr>
          <p:spPr bwMode="auto">
            <a:xfrm>
              <a:off x="0" y="1084"/>
              <a:ext cx="1211" cy="404"/>
            </a:xfrm>
            <a:prstGeom prst="rect">
              <a:avLst/>
            </a:prstGeom>
            <a:noFill/>
            <a:ln w="9525">
              <a:noFill/>
              <a:miter lim="800000"/>
            </a:ln>
            <a:effectLst/>
          </p:spPr>
          <p:txBody>
            <a:bodyPr>
              <a:spAutoFit/>
            </a:bodyPr>
            <a:lstStyle/>
            <a:p>
              <a:pPr algn="ctr"/>
              <a:r>
                <a:rPr lang="zh-CN" altLang="en-US" b="1">
                  <a:latin typeface="Times New Roman" panose="02020603050405020304" pitchFamily="18" charset="0"/>
                </a:rPr>
                <a:t>刘德华</a:t>
              </a:r>
              <a:br>
                <a:rPr lang="zh-CN" altLang="en-US" b="1">
                  <a:latin typeface="Times New Roman" panose="02020603050405020304" pitchFamily="18" charset="0"/>
                </a:rPr>
              </a:br>
              <a:r>
                <a:rPr lang="en-US" b="1">
                  <a:latin typeface="Times New Roman" panose="02020603050405020304" pitchFamily="18" charset="0"/>
                </a:rPr>
                <a:t>Liu DeHua </a:t>
              </a:r>
              <a:endParaRPr lang="en-US" b="1">
                <a:latin typeface="Times New Roman" panose="02020603050405020304" pitchFamily="18" charset="0"/>
              </a:endParaRPr>
            </a:p>
          </p:txBody>
        </p:sp>
        <p:pic>
          <p:nvPicPr>
            <p:cNvPr id="32" name="Picture 17" descr="刘德华"/>
            <p:cNvPicPr>
              <a:picLocks noChangeAspect="1" noChangeArrowheads="1"/>
            </p:cNvPicPr>
            <p:nvPr/>
          </p:nvPicPr>
          <p:blipFill>
            <a:blip r:embed="rId7" cstate="print"/>
            <a:srcRect/>
            <a:stretch>
              <a:fillRect/>
            </a:stretch>
          </p:blipFill>
          <p:spPr bwMode="auto">
            <a:xfrm>
              <a:off x="117" y="0"/>
              <a:ext cx="912" cy="110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2"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3" name="Rectangle 9"/>
          <p:cNvSpPr>
            <a:spLocks noChangeArrowheads="1"/>
          </p:cNvSpPr>
          <p:nvPr/>
        </p:nvSpPr>
        <p:spPr bwMode="auto">
          <a:xfrm>
            <a:off x="3871365" y="1064380"/>
            <a:ext cx="4451350" cy="519112"/>
          </a:xfrm>
          <a:prstGeom prst="rect">
            <a:avLst/>
          </a:prstGeom>
          <a:noFill/>
          <a:ln w="9525">
            <a:noFill/>
            <a:miter lim="800000"/>
          </a:ln>
          <a:effectLst/>
        </p:spPr>
        <p:txBody>
          <a:bodyPr wrap="none">
            <a:spAutoFit/>
          </a:bodyPr>
          <a:lstStyle/>
          <a:p>
            <a:r>
              <a:rPr lang="en-US" sz="2800" b="1" i="1" dirty="0">
                <a:latin typeface="楷体_GB2312" pitchFamily="1" charset="-122"/>
                <a:ea typeface="楷体_GB2312" pitchFamily="1" charset="-122"/>
              </a:rPr>
              <a:t>NF</a:t>
            </a:r>
            <a:r>
              <a:rPr lang="en-US" sz="2800" b="1" i="1" dirty="0">
                <a:latin typeface="Times New Roman" panose="02020603050405020304"/>
                <a:ea typeface="楷体_GB2312" pitchFamily="1" charset="-122"/>
              </a:rPr>
              <a:t>—</a:t>
            </a:r>
            <a:r>
              <a:rPr lang="zh-CN" altLang="en-US" sz="2800" b="1" i="1" dirty="0">
                <a:latin typeface="楷体_GB2312" pitchFamily="1" charset="-122"/>
                <a:ea typeface="楷体_GB2312" pitchFamily="1" charset="-122"/>
              </a:rPr>
              <a:t>理想主义者、精神领袖</a:t>
            </a:r>
            <a:endParaRPr lang="zh-CN" altLang="en-US" sz="2800" b="1" i="1" dirty="0">
              <a:latin typeface="楷体_GB2312" pitchFamily="1" charset="-122"/>
              <a:ea typeface="楷体_GB2312" pitchFamily="1" charset="-122"/>
            </a:endParaRPr>
          </a:p>
        </p:txBody>
      </p:sp>
      <p:sp>
        <p:nvSpPr>
          <p:cNvPr id="14" name="Rectangle 8"/>
          <p:cNvSpPr>
            <a:spLocks noChangeArrowheads="1"/>
          </p:cNvSpPr>
          <p:nvPr/>
        </p:nvSpPr>
        <p:spPr bwMode="auto">
          <a:xfrm>
            <a:off x="754505" y="1769321"/>
            <a:ext cx="11032760" cy="2074414"/>
          </a:xfrm>
          <a:prstGeom prst="rect">
            <a:avLst/>
          </a:prstGeom>
          <a:noFill/>
          <a:ln w="9525">
            <a:noFill/>
            <a:miter lim="800000"/>
          </a:ln>
          <a:effectLst/>
        </p:spPr>
        <p:txBody>
          <a:bodyPr wrap="square">
            <a:spAutoFit/>
          </a:bodyPr>
          <a:lstStyle/>
          <a:p>
            <a:pPr>
              <a:lnSpc>
                <a:spcPct val="115000"/>
              </a:lnSpc>
            </a:pPr>
            <a:r>
              <a:rPr lang="zh-CN" altLang="en-US" sz="2400" b="1" dirty="0">
                <a:solidFill>
                  <a:srgbClr val="8C2532"/>
                </a:solidFill>
                <a:latin typeface="Times New Roman" panose="02020603050405020304" pitchFamily="18" charset="0"/>
              </a:rPr>
              <a:t>“热心而有洞察力”</a:t>
            </a:r>
            <a:r>
              <a:rPr lang="zh-CN" altLang="en-US" sz="2200" b="1" dirty="0">
                <a:latin typeface="宋体" panose="02010600030101010101" pitchFamily="2" charset="-122"/>
              </a:rPr>
              <a:t>在精神上有极强的哲理性，善于言辩、充满活力、有感染力、能影响他人的价值观并鼓舞其激情。帮助别人成长和进步，具有煽动性，被称为传播者和催化剂，用</a:t>
            </a:r>
            <a:r>
              <a:rPr lang="zh-CN" altLang="en-US" sz="2200" b="1" dirty="0">
                <a:latin typeface="Times New Roman" panose="02020603050405020304"/>
              </a:rPr>
              <a:t>“</a:t>
            </a:r>
            <a:r>
              <a:rPr lang="zh-CN" altLang="en-US" sz="2200" b="1" dirty="0">
                <a:latin typeface="宋体" panose="02010600030101010101" pitchFamily="2" charset="-122"/>
              </a:rPr>
              <a:t>教导</a:t>
            </a:r>
            <a:r>
              <a:rPr lang="zh-CN" altLang="en-US" sz="2200" b="1" dirty="0">
                <a:latin typeface="Times New Roman" panose="02020603050405020304"/>
              </a:rPr>
              <a:t>”</a:t>
            </a:r>
            <a:r>
              <a:rPr lang="zh-CN" altLang="en-US" sz="2200" b="1" dirty="0">
                <a:latin typeface="宋体" panose="02010600030101010101" pitchFamily="2" charset="-122"/>
              </a:rPr>
              <a:t>的方式帮助他人</a:t>
            </a:r>
            <a:r>
              <a:rPr lang="en-US" sz="2200" b="1" dirty="0">
                <a:latin typeface="宋体" panose="02010600030101010101" pitchFamily="2" charset="-122"/>
              </a:rPr>
              <a:t>(</a:t>
            </a:r>
            <a:r>
              <a:rPr lang="zh-CN" altLang="en-US" sz="2200" b="1" dirty="0">
                <a:latin typeface="宋体" panose="02010600030101010101" pitchFamily="2" charset="-122"/>
              </a:rPr>
              <a:t>圣女贞德</a:t>
            </a:r>
            <a:r>
              <a:rPr lang="en-US" sz="2200" b="1" dirty="0">
                <a:latin typeface="宋体" panose="02010600030101010101" pitchFamily="2" charset="-122"/>
              </a:rPr>
              <a:t>)</a:t>
            </a:r>
            <a:r>
              <a:rPr lang="zh-CN" altLang="en-US" sz="2200" b="1" dirty="0">
                <a:latin typeface="宋体" panose="02010600030101010101" pitchFamily="2" charset="-122"/>
              </a:rPr>
              <a:t>。约有一半的人在</a:t>
            </a:r>
            <a:r>
              <a:rPr lang="zh-CN" altLang="en-US" sz="2200" b="1" dirty="0">
                <a:solidFill>
                  <a:srgbClr val="FF0000"/>
                </a:solidFill>
                <a:latin typeface="宋体" panose="02010600030101010101" pitchFamily="2" charset="-122"/>
              </a:rPr>
              <a:t>教育界、文学界、宗教界、咨询界以及心理学、文学、美术和音乐等行业</a:t>
            </a:r>
            <a:r>
              <a:rPr lang="zh-CN" altLang="en-US" sz="2200" b="1" dirty="0">
                <a:latin typeface="宋体" panose="02010600030101010101" pitchFamily="2" charset="-122"/>
              </a:rPr>
              <a:t>显示着他们的非凡成就。在令人鼓舞和和谐的环境中被认同和支持。</a:t>
            </a:r>
            <a:endParaRPr lang="zh-CN" altLang="en-US" sz="2200" b="1" dirty="0">
              <a:latin typeface="宋体" panose="02010600030101010101" pitchFamily="2" charset="-122"/>
            </a:endParaRPr>
          </a:p>
        </p:txBody>
      </p:sp>
      <p:grpSp>
        <p:nvGrpSpPr>
          <p:cNvPr id="15" name="Group 10"/>
          <p:cNvGrpSpPr/>
          <p:nvPr/>
        </p:nvGrpSpPr>
        <p:grpSpPr bwMode="auto">
          <a:xfrm>
            <a:off x="6427225" y="3885509"/>
            <a:ext cx="2013029" cy="2972491"/>
            <a:chOff x="0" y="0"/>
            <a:chExt cx="1072" cy="1561"/>
          </a:xfrm>
        </p:grpSpPr>
        <p:pic>
          <p:nvPicPr>
            <p:cNvPr id="17" name="Picture 11" descr="A01"/>
            <p:cNvPicPr>
              <a:picLocks noChangeAspect="1" noChangeArrowheads="1"/>
            </p:cNvPicPr>
            <p:nvPr/>
          </p:nvPicPr>
          <p:blipFill>
            <a:blip r:embed="rId4" cstate="print"/>
            <a:srcRect/>
            <a:stretch>
              <a:fillRect/>
            </a:stretch>
          </p:blipFill>
          <p:spPr bwMode="auto">
            <a:xfrm>
              <a:off x="78" y="0"/>
              <a:ext cx="899" cy="1117"/>
            </a:xfrm>
            <a:prstGeom prst="rect">
              <a:avLst/>
            </a:prstGeom>
            <a:noFill/>
            <a:ln w="9525">
              <a:noFill/>
              <a:miter lim="800000"/>
              <a:headEnd/>
              <a:tailEnd/>
            </a:ln>
          </p:spPr>
        </p:pic>
        <p:sp>
          <p:nvSpPr>
            <p:cNvPr id="18" name="Rectangle 12"/>
            <p:cNvSpPr>
              <a:spLocks noChangeArrowheads="1"/>
            </p:cNvSpPr>
            <p:nvPr/>
          </p:nvSpPr>
          <p:spPr bwMode="auto">
            <a:xfrm>
              <a:off x="0" y="1157"/>
              <a:ext cx="1072" cy="404"/>
            </a:xfrm>
            <a:prstGeom prst="rect">
              <a:avLst/>
            </a:prstGeom>
            <a:noFill/>
            <a:ln w="9525">
              <a:noFill/>
              <a:miter lim="800000"/>
            </a:ln>
            <a:effectLst/>
          </p:spPr>
          <p:txBody>
            <a:bodyPr wrap="none">
              <a:spAutoFit/>
            </a:bodyPr>
            <a:lstStyle/>
            <a:p>
              <a:pPr algn="ctr"/>
              <a:r>
                <a:rPr lang="zh-CN" altLang="en-US" b="1">
                  <a:latin typeface="Times New Roman" panose="02020603050405020304" pitchFamily="18" charset="0"/>
                </a:rPr>
                <a:t>奥普拉</a:t>
              </a:r>
              <a:r>
                <a:rPr lang="en-US" b="1">
                  <a:latin typeface="Times New Roman" panose="02020603050405020304" pitchFamily="18" charset="0"/>
                </a:rPr>
                <a:t>.</a:t>
              </a:r>
              <a:r>
                <a:rPr lang="zh-CN" altLang="en-US" b="1">
                  <a:latin typeface="Times New Roman" panose="02020603050405020304" pitchFamily="18" charset="0"/>
                </a:rPr>
                <a:t>温弗尼</a:t>
              </a:r>
              <a:br>
                <a:rPr lang="zh-CN" altLang="en-US" b="1">
                  <a:latin typeface="Times New Roman" panose="02020603050405020304" pitchFamily="18" charset="0"/>
                </a:rPr>
              </a:br>
              <a:r>
                <a:rPr lang="en-US" b="1">
                  <a:latin typeface="Times New Roman" panose="02020603050405020304" pitchFamily="18" charset="0"/>
                </a:rPr>
                <a:t>Oprah Winfrey</a:t>
              </a:r>
              <a:endParaRPr lang="en-US" b="1">
                <a:latin typeface="Times New Roman" panose="02020603050405020304" pitchFamily="18" charset="0"/>
              </a:endParaRPr>
            </a:p>
          </p:txBody>
        </p:sp>
      </p:grpSp>
      <p:grpSp>
        <p:nvGrpSpPr>
          <p:cNvPr id="19" name="Group 13"/>
          <p:cNvGrpSpPr/>
          <p:nvPr/>
        </p:nvGrpSpPr>
        <p:grpSpPr bwMode="auto">
          <a:xfrm>
            <a:off x="1910736" y="3885509"/>
            <a:ext cx="2185789" cy="2972491"/>
            <a:chOff x="0" y="0"/>
            <a:chExt cx="1164" cy="1561"/>
          </a:xfrm>
        </p:grpSpPr>
        <p:pic>
          <p:nvPicPr>
            <p:cNvPr id="20" name="Picture 14" descr="A11"/>
            <p:cNvPicPr>
              <a:picLocks noChangeAspect="1" noChangeArrowheads="1"/>
            </p:cNvPicPr>
            <p:nvPr/>
          </p:nvPicPr>
          <p:blipFill>
            <a:blip r:embed="rId5" cstate="print"/>
            <a:srcRect/>
            <a:stretch>
              <a:fillRect/>
            </a:stretch>
          </p:blipFill>
          <p:spPr bwMode="auto">
            <a:xfrm>
              <a:off x="165" y="0"/>
              <a:ext cx="899" cy="1117"/>
            </a:xfrm>
            <a:prstGeom prst="rect">
              <a:avLst/>
            </a:prstGeom>
            <a:noFill/>
            <a:ln w="9525">
              <a:noFill/>
              <a:miter lim="800000"/>
              <a:headEnd/>
              <a:tailEnd/>
            </a:ln>
          </p:spPr>
        </p:pic>
        <p:sp>
          <p:nvSpPr>
            <p:cNvPr id="21" name="Rectangle 15"/>
            <p:cNvSpPr>
              <a:spLocks noChangeArrowheads="1"/>
            </p:cNvSpPr>
            <p:nvPr/>
          </p:nvSpPr>
          <p:spPr bwMode="auto">
            <a:xfrm>
              <a:off x="0" y="1157"/>
              <a:ext cx="1164" cy="404"/>
            </a:xfrm>
            <a:prstGeom prst="rect">
              <a:avLst/>
            </a:prstGeom>
            <a:noFill/>
            <a:ln w="9525">
              <a:noFill/>
              <a:miter lim="800000"/>
            </a:ln>
            <a:effectLst/>
          </p:spPr>
          <p:txBody>
            <a:bodyPr wrap="none">
              <a:spAutoFit/>
            </a:bodyPr>
            <a:lstStyle/>
            <a:p>
              <a:pPr algn="ctr"/>
              <a:r>
                <a:rPr lang="zh-CN" altLang="en-US" b="1">
                  <a:latin typeface="Times New Roman" panose="02020603050405020304" pitchFamily="18" charset="0"/>
                </a:rPr>
                <a:t>夫拉迪默</a:t>
              </a:r>
              <a:r>
                <a:rPr lang="en-US" b="1">
                  <a:latin typeface="Times New Roman" panose="02020603050405020304" pitchFamily="18" charset="0"/>
                </a:rPr>
                <a:t>. </a:t>
              </a:r>
              <a:r>
                <a:rPr lang="zh-CN" altLang="en-US" b="1">
                  <a:latin typeface="Times New Roman" panose="02020603050405020304" pitchFamily="18" charset="0"/>
                </a:rPr>
                <a:t>列宁</a:t>
              </a:r>
              <a:br>
                <a:rPr lang="zh-CN" altLang="en-US" b="1">
                  <a:latin typeface="Times New Roman" panose="02020603050405020304" pitchFamily="18" charset="0"/>
                </a:rPr>
              </a:br>
              <a:r>
                <a:rPr lang="en-US" b="1">
                  <a:latin typeface="Times New Roman" panose="02020603050405020304" pitchFamily="18" charset="0"/>
                </a:rPr>
                <a:t>VLadimir Lenin </a:t>
              </a:r>
              <a:endParaRPr lang="en-US" b="1">
                <a:latin typeface="Times New Roman" panose="02020603050405020304" pitchFamily="18" charset="0"/>
              </a:endParaRPr>
            </a:p>
          </p:txBody>
        </p:sp>
      </p:grpSp>
      <p:grpSp>
        <p:nvGrpSpPr>
          <p:cNvPr id="22" name="Group 16"/>
          <p:cNvGrpSpPr/>
          <p:nvPr/>
        </p:nvGrpSpPr>
        <p:grpSpPr bwMode="auto">
          <a:xfrm>
            <a:off x="8351743" y="3867462"/>
            <a:ext cx="2441173" cy="2990538"/>
            <a:chOff x="0" y="0"/>
            <a:chExt cx="1300" cy="1584"/>
          </a:xfrm>
        </p:grpSpPr>
        <p:pic>
          <p:nvPicPr>
            <p:cNvPr id="23" name="Picture 17" descr="A13"/>
            <p:cNvPicPr>
              <a:picLocks noChangeAspect="1" noChangeArrowheads="1"/>
            </p:cNvPicPr>
            <p:nvPr/>
          </p:nvPicPr>
          <p:blipFill>
            <a:blip r:embed="rId6" cstate="print"/>
            <a:srcRect/>
            <a:stretch>
              <a:fillRect/>
            </a:stretch>
          </p:blipFill>
          <p:spPr bwMode="auto">
            <a:xfrm>
              <a:off x="216" y="0"/>
              <a:ext cx="899" cy="1117"/>
            </a:xfrm>
            <a:prstGeom prst="rect">
              <a:avLst/>
            </a:prstGeom>
            <a:noFill/>
            <a:ln w="9525">
              <a:noFill/>
              <a:miter lim="800000"/>
              <a:headEnd/>
              <a:tailEnd/>
            </a:ln>
          </p:spPr>
        </p:pic>
        <p:sp>
          <p:nvSpPr>
            <p:cNvPr id="24" name="Rectangle 18"/>
            <p:cNvSpPr>
              <a:spLocks noChangeArrowheads="1"/>
            </p:cNvSpPr>
            <p:nvPr/>
          </p:nvSpPr>
          <p:spPr bwMode="auto">
            <a:xfrm>
              <a:off x="0" y="1180"/>
              <a:ext cx="1300" cy="404"/>
            </a:xfrm>
            <a:prstGeom prst="rect">
              <a:avLst/>
            </a:prstGeom>
            <a:noFill/>
            <a:ln w="9525">
              <a:noFill/>
              <a:miter lim="800000"/>
            </a:ln>
            <a:effectLst/>
          </p:spPr>
          <p:txBody>
            <a:bodyPr wrap="none">
              <a:spAutoFit/>
            </a:bodyPr>
            <a:lstStyle/>
            <a:p>
              <a:pPr algn="ctr"/>
              <a:r>
                <a:rPr lang="zh-CN" altLang="en-US" b="1">
                  <a:latin typeface="Times New Roman" panose="02020603050405020304" pitchFamily="18" charset="0"/>
                </a:rPr>
                <a:t>莫汉迪斯</a:t>
              </a:r>
              <a:r>
                <a:rPr lang="en-US" b="1">
                  <a:latin typeface="Times New Roman" panose="02020603050405020304" pitchFamily="18" charset="0"/>
                </a:rPr>
                <a:t>.</a:t>
              </a:r>
              <a:r>
                <a:rPr lang="zh-CN" altLang="en-US" b="1">
                  <a:latin typeface="Times New Roman" panose="02020603050405020304" pitchFamily="18" charset="0"/>
                </a:rPr>
                <a:t>甘地</a:t>
              </a:r>
              <a:br>
                <a:rPr lang="zh-CN" altLang="en-US" b="1">
                  <a:latin typeface="Times New Roman" panose="02020603050405020304" pitchFamily="18" charset="0"/>
                </a:rPr>
              </a:br>
              <a:r>
                <a:rPr lang="en-US" b="1">
                  <a:latin typeface="Times New Roman" panose="02020603050405020304" pitchFamily="18" charset="0"/>
                </a:rPr>
                <a:t>Mohandas Gandhi </a:t>
              </a:r>
              <a:endParaRPr lang="en-US" b="1">
                <a:latin typeface="Times New Roman" panose="02020603050405020304" pitchFamily="18" charset="0"/>
              </a:endParaRPr>
            </a:p>
          </p:txBody>
        </p:sp>
      </p:grpSp>
      <p:grpSp>
        <p:nvGrpSpPr>
          <p:cNvPr id="25" name="Group 19"/>
          <p:cNvGrpSpPr/>
          <p:nvPr/>
        </p:nvGrpSpPr>
        <p:grpSpPr bwMode="auto">
          <a:xfrm>
            <a:off x="3739146" y="3896934"/>
            <a:ext cx="3047711" cy="2961066"/>
            <a:chOff x="0" y="0"/>
            <a:chExt cx="1623" cy="1555"/>
          </a:xfrm>
        </p:grpSpPr>
        <p:sp>
          <p:nvSpPr>
            <p:cNvPr id="26" name="Rectangle 20"/>
            <p:cNvSpPr>
              <a:spLocks noChangeArrowheads="1"/>
            </p:cNvSpPr>
            <p:nvPr/>
          </p:nvSpPr>
          <p:spPr bwMode="auto">
            <a:xfrm>
              <a:off x="0" y="1151"/>
              <a:ext cx="1623" cy="404"/>
            </a:xfrm>
            <a:prstGeom prst="rect">
              <a:avLst/>
            </a:prstGeom>
            <a:noFill/>
            <a:ln w="9525">
              <a:noFill/>
              <a:miter lim="800000"/>
            </a:ln>
            <a:effectLst/>
          </p:spPr>
          <p:txBody>
            <a:bodyPr>
              <a:spAutoFit/>
            </a:bodyPr>
            <a:lstStyle/>
            <a:p>
              <a:pPr algn="ctr"/>
              <a:r>
                <a:rPr lang="zh-CN" altLang="en-US" b="1">
                  <a:latin typeface="Times New Roman" panose="02020603050405020304" pitchFamily="18" charset="0"/>
                </a:rPr>
                <a:t>孙中山</a:t>
              </a:r>
              <a:br>
                <a:rPr lang="zh-CN" altLang="en-US" b="1">
                  <a:latin typeface="Times New Roman" panose="02020603050405020304" pitchFamily="18" charset="0"/>
                </a:rPr>
              </a:br>
              <a:r>
                <a:rPr lang="en-US" b="1">
                  <a:latin typeface="Times New Roman" panose="02020603050405020304" pitchFamily="18" charset="0"/>
                </a:rPr>
                <a:t>Sun ZhongShan</a:t>
              </a:r>
              <a:endParaRPr lang="en-US" b="1">
                <a:latin typeface="Times New Roman" panose="02020603050405020304" pitchFamily="18" charset="0"/>
              </a:endParaRPr>
            </a:p>
          </p:txBody>
        </p:sp>
        <p:pic>
          <p:nvPicPr>
            <p:cNvPr id="27" name="Picture 21" descr="孙中山 拷贝"/>
            <p:cNvPicPr>
              <a:picLocks noChangeAspect="1" noChangeArrowheads="1"/>
            </p:cNvPicPr>
            <p:nvPr/>
          </p:nvPicPr>
          <p:blipFill>
            <a:blip r:embed="rId7" cstate="print"/>
            <a:srcRect/>
            <a:stretch>
              <a:fillRect/>
            </a:stretch>
          </p:blipFill>
          <p:spPr bwMode="auto">
            <a:xfrm>
              <a:off x="336" y="0"/>
              <a:ext cx="944" cy="110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1.1.2 </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职业生涯规划的含义</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4" name="Rectangle 3"/>
          <p:cNvSpPr txBox="1">
            <a:spLocks noChangeArrowheads="1"/>
          </p:cNvSpPr>
          <p:nvPr/>
        </p:nvSpPr>
        <p:spPr>
          <a:xfrm>
            <a:off x="606946" y="2332037"/>
            <a:ext cx="2316136" cy="4525963"/>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130000"/>
              </a:lnSpc>
              <a:spcBef>
                <a:spcPts val="1000"/>
              </a:spcBef>
              <a:spcAft>
                <a:spcPts val="0"/>
              </a:spcAft>
              <a:buClrTx/>
              <a:buSzTx/>
              <a:buFont typeface="Arial" panose="020B0604020202020204" pitchFamily="34" charset="0"/>
              <a:buChar char="•"/>
              <a:defRPr/>
            </a:pPr>
            <a:r>
              <a:rPr kumimoji="0" lang="zh-CN" altLang="en-US" sz="36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什么是：</a:t>
            </a:r>
            <a:endParaRPr kumimoji="0" lang="zh-CN" altLang="en-US" sz="36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685800" lvl="1" indent="-228600">
              <a:lnSpc>
                <a:spcPct val="130000"/>
              </a:lnSpc>
              <a:spcBef>
                <a:spcPts val="500"/>
              </a:spcBef>
              <a:buFont typeface="Arial" panose="020B0604020202020204" pitchFamily="34" charset="0"/>
              <a:buChar char="•"/>
            </a:pPr>
            <a:r>
              <a:rPr kumimoji="0" lang="zh-CN" altLang="en-US" sz="3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职位      </a:t>
            </a:r>
            <a:r>
              <a:rPr lang="zh-CN" altLang="en-US" sz="3200" dirty="0" smtClean="0"/>
              <a:t> </a:t>
            </a:r>
            <a:endParaRPr kumimoji="0" lang="zh-CN" altLang="en-US" sz="3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685800" lvl="1" indent="-228600">
              <a:lnSpc>
                <a:spcPct val="130000"/>
              </a:lnSpc>
              <a:spcBef>
                <a:spcPts val="500"/>
              </a:spcBef>
              <a:buFont typeface="Arial" panose="020B0604020202020204" pitchFamily="34" charset="0"/>
              <a:buChar char="•"/>
            </a:pPr>
            <a:r>
              <a:rPr kumimoji="0" lang="zh-CN" altLang="en-US" sz="3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工作      </a:t>
            </a:r>
            <a:endParaRPr kumimoji="0" lang="zh-CN" altLang="en-US" sz="3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685800" lvl="1" indent="-228600">
              <a:lnSpc>
                <a:spcPct val="130000"/>
              </a:lnSpc>
              <a:spcBef>
                <a:spcPts val="500"/>
              </a:spcBef>
              <a:buFont typeface="Arial" panose="020B0604020202020204" pitchFamily="34" charset="0"/>
              <a:buChar char="•"/>
            </a:pPr>
            <a:r>
              <a:rPr kumimoji="0" lang="zh-CN" altLang="en-US" sz="3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职业      </a:t>
            </a:r>
            <a:endParaRPr kumimoji="0" lang="zh-CN" altLang="en-US" sz="3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a:p>
            <a:pPr marL="685800" lvl="1" indent="-228600">
              <a:lnSpc>
                <a:spcPct val="130000"/>
              </a:lnSpc>
              <a:spcBef>
                <a:spcPts val="500"/>
              </a:spcBef>
              <a:buFont typeface="Arial" panose="020B0604020202020204" pitchFamily="34" charset="0"/>
              <a:buChar char="•"/>
            </a:pPr>
            <a:r>
              <a:rPr kumimoji="0" lang="zh-CN" altLang="en-US" sz="3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rPr>
              <a:t>生涯      </a:t>
            </a:r>
            <a:r>
              <a:rPr lang="zh-CN" altLang="en-US" sz="3200" dirty="0" smtClean="0"/>
              <a:t> </a:t>
            </a:r>
            <a:endParaRPr kumimoji="0" lang="zh-CN" altLang="en-US" sz="3200" b="1" i="0" u="none" strike="noStrike" kern="1200" cap="none" spc="0" normalizeH="0" baseline="0" noProof="0" dirty="0" smtClean="0">
              <a:ln>
                <a:noFill/>
              </a:ln>
              <a:solidFill>
                <a:schemeClr val="tx1"/>
              </a:solidFill>
              <a:effectLst/>
              <a:uLnTx/>
              <a:uFillTx/>
              <a:latin typeface="+mn-lt"/>
              <a:ea typeface="黑体" panose="02010609060101010101" pitchFamily="49" charset="-122"/>
              <a:cs typeface="+mn-cs"/>
            </a:endParaRPr>
          </a:p>
        </p:txBody>
      </p:sp>
      <p:sp>
        <p:nvSpPr>
          <p:cNvPr id="15" name="TextBox 14"/>
          <p:cNvSpPr txBox="1"/>
          <p:nvPr/>
        </p:nvSpPr>
        <p:spPr>
          <a:xfrm>
            <a:off x="2908091" y="3222884"/>
            <a:ext cx="6086007" cy="523220"/>
          </a:xfrm>
          <a:prstGeom prst="rect">
            <a:avLst/>
          </a:prstGeom>
          <a:noFill/>
        </p:spPr>
        <p:txBody>
          <a:bodyPr wrap="square" rtlCol="0">
            <a:spAutoFit/>
          </a:bodyPr>
          <a:lstStyle/>
          <a:p>
            <a:r>
              <a:rPr lang="zh-CN" altLang="en-US" sz="2800" dirty="0" smtClean="0"/>
              <a:t>机关或团体中执行一定职务的位置</a:t>
            </a:r>
            <a:r>
              <a:rPr lang="zh-CN" altLang="en-US" sz="2000" dirty="0" smtClean="0"/>
              <a:t>。</a:t>
            </a:r>
            <a:endParaRPr lang="zh-CN" altLang="en-US" sz="2000" dirty="0" smtClean="0"/>
          </a:p>
        </p:txBody>
      </p:sp>
      <p:sp>
        <p:nvSpPr>
          <p:cNvPr id="17" name="TextBox 16"/>
          <p:cNvSpPr txBox="1"/>
          <p:nvPr/>
        </p:nvSpPr>
        <p:spPr>
          <a:xfrm>
            <a:off x="2923082" y="3792511"/>
            <a:ext cx="8904157" cy="1231106"/>
          </a:xfrm>
          <a:prstGeom prst="rect">
            <a:avLst/>
          </a:prstGeom>
          <a:noFill/>
        </p:spPr>
        <p:txBody>
          <a:bodyPr wrap="square" rtlCol="0">
            <a:spAutoFit/>
          </a:bodyPr>
          <a:lstStyle/>
          <a:p>
            <a:r>
              <a:rPr lang="zh-CN" altLang="en-US" sz="2800" dirty="0" smtClean="0"/>
              <a:t>从事体力或脑力劳动，也泛指机器、工具受人操纵而发挥生产作用</a:t>
            </a:r>
            <a:endParaRPr lang="zh-CN" altLang="en-US" sz="2800" dirty="0" smtClean="0"/>
          </a:p>
          <a:p>
            <a:endParaRPr lang="zh-CN" altLang="en-US" dirty="0"/>
          </a:p>
        </p:txBody>
      </p:sp>
      <p:sp>
        <p:nvSpPr>
          <p:cNvPr id="18" name="TextBox 17"/>
          <p:cNvSpPr txBox="1"/>
          <p:nvPr/>
        </p:nvSpPr>
        <p:spPr>
          <a:xfrm>
            <a:off x="2893102" y="4691921"/>
            <a:ext cx="8139658" cy="800219"/>
          </a:xfrm>
          <a:prstGeom prst="rect">
            <a:avLst/>
          </a:prstGeom>
          <a:noFill/>
        </p:spPr>
        <p:txBody>
          <a:bodyPr wrap="square" rtlCol="0">
            <a:spAutoFit/>
          </a:bodyPr>
          <a:lstStyle/>
          <a:p>
            <a:r>
              <a:rPr lang="zh-CN" altLang="en-US" sz="2800" dirty="0" smtClean="0"/>
              <a:t>个人在社会中所从事的作为主要生活来源的工作</a:t>
            </a:r>
            <a:r>
              <a:rPr lang="zh-CN" altLang="en-US" dirty="0" smtClean="0"/>
              <a:t> </a:t>
            </a:r>
            <a:endParaRPr lang="zh-CN" altLang="en-US" dirty="0" smtClean="0"/>
          </a:p>
          <a:p>
            <a:endParaRPr lang="zh-CN" altLang="en-US" dirty="0"/>
          </a:p>
        </p:txBody>
      </p:sp>
      <p:sp>
        <p:nvSpPr>
          <p:cNvPr id="20" name="TextBox 19"/>
          <p:cNvSpPr txBox="1"/>
          <p:nvPr/>
        </p:nvSpPr>
        <p:spPr>
          <a:xfrm>
            <a:off x="2908092" y="5321508"/>
            <a:ext cx="6625652" cy="800219"/>
          </a:xfrm>
          <a:prstGeom prst="rect">
            <a:avLst/>
          </a:prstGeom>
          <a:noFill/>
        </p:spPr>
        <p:txBody>
          <a:bodyPr wrap="square" rtlCol="0">
            <a:spAutoFit/>
          </a:bodyPr>
          <a:lstStyle/>
          <a:p>
            <a:r>
              <a:rPr lang="zh-CN" altLang="en-US" sz="2800" dirty="0" smtClean="0"/>
              <a:t>指从事某种活动或职业的生活</a:t>
            </a:r>
            <a:r>
              <a:rPr lang="zh-CN" altLang="en-US" dirty="0" smtClean="0"/>
              <a:t>。</a:t>
            </a:r>
            <a:endParaRPr lang="zh-CN" altLang="en-US" dirty="0" smtClean="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2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2"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3" name="Rectangle 3"/>
          <p:cNvSpPr>
            <a:spLocks noChangeArrowheads="1"/>
          </p:cNvSpPr>
          <p:nvPr/>
        </p:nvSpPr>
        <p:spPr bwMode="auto">
          <a:xfrm>
            <a:off x="4461631" y="1063964"/>
            <a:ext cx="4233862" cy="457200"/>
          </a:xfrm>
          <a:prstGeom prst="rect">
            <a:avLst/>
          </a:prstGeom>
          <a:noFill/>
          <a:ln w="9525">
            <a:noFill/>
            <a:miter lim="800000"/>
          </a:ln>
          <a:effectLst/>
        </p:spPr>
        <p:txBody>
          <a:bodyPr anchor="ctr"/>
          <a:lstStyle/>
          <a:p>
            <a:r>
              <a:rPr lang="en-US" sz="2800" b="1" i="1" dirty="0">
                <a:latin typeface="楷体_GB2312" pitchFamily="1" charset="-122"/>
                <a:ea typeface="楷体_GB2312" pitchFamily="1" charset="-122"/>
              </a:rPr>
              <a:t>SJ</a:t>
            </a:r>
            <a:r>
              <a:rPr lang="en-US" sz="2800" b="1" i="1" dirty="0">
                <a:latin typeface="Times New Roman" panose="02020603050405020304"/>
                <a:ea typeface="楷体_GB2312" pitchFamily="1" charset="-122"/>
              </a:rPr>
              <a:t>—</a:t>
            </a:r>
            <a:r>
              <a:rPr lang="zh-CN" altLang="en-US" sz="2800" b="1" i="1" dirty="0">
                <a:latin typeface="楷体_GB2312" pitchFamily="1" charset="-122"/>
                <a:ea typeface="楷体_GB2312" pitchFamily="1" charset="-122"/>
              </a:rPr>
              <a:t>忠诚的监护人</a:t>
            </a:r>
            <a:endParaRPr lang="zh-CN" altLang="en-US" sz="2800" b="1" i="1" dirty="0">
              <a:latin typeface="楷体_GB2312" pitchFamily="1" charset="-122"/>
              <a:ea typeface="楷体_GB2312" pitchFamily="1" charset="-122"/>
            </a:endParaRPr>
          </a:p>
        </p:txBody>
      </p:sp>
      <p:grpSp>
        <p:nvGrpSpPr>
          <p:cNvPr id="14" name="Group 4"/>
          <p:cNvGrpSpPr/>
          <p:nvPr/>
        </p:nvGrpSpPr>
        <p:grpSpPr bwMode="auto">
          <a:xfrm>
            <a:off x="1259173" y="4092317"/>
            <a:ext cx="2154655" cy="2567638"/>
            <a:chOff x="0" y="0"/>
            <a:chExt cx="1026" cy="1454"/>
          </a:xfrm>
        </p:grpSpPr>
        <p:sp>
          <p:nvSpPr>
            <p:cNvPr id="15" name="Rectangle 5"/>
            <p:cNvSpPr>
              <a:spLocks noChangeArrowheads="1"/>
            </p:cNvSpPr>
            <p:nvPr/>
          </p:nvSpPr>
          <p:spPr bwMode="auto">
            <a:xfrm>
              <a:off x="0" y="1204"/>
              <a:ext cx="1026" cy="250"/>
            </a:xfrm>
            <a:prstGeom prst="rect">
              <a:avLst/>
            </a:prstGeom>
            <a:noFill/>
            <a:ln w="9525">
              <a:noFill/>
              <a:miter lim="800000"/>
            </a:ln>
            <a:effectLst/>
          </p:spPr>
          <p:txBody>
            <a:bodyPr anchor="ctr"/>
            <a:lstStyle/>
            <a:p>
              <a:pPr algn="ctr"/>
              <a:r>
                <a:rPr lang="zh-CN" altLang="en-US" b="1">
                  <a:latin typeface="Times New Roman" panose="02020603050405020304" pitchFamily="18" charset="0"/>
                </a:rPr>
                <a:t>乔治</a:t>
              </a:r>
              <a:r>
                <a:rPr lang="en-US" b="1">
                  <a:latin typeface="Times New Roman" panose="02020603050405020304" pitchFamily="18" charset="0"/>
                </a:rPr>
                <a:t>.</a:t>
              </a:r>
              <a:r>
                <a:rPr lang="zh-CN" altLang="en-US" b="1">
                  <a:latin typeface="Times New Roman" panose="02020603050405020304" pitchFamily="18" charset="0"/>
                </a:rPr>
                <a:t>布什</a:t>
              </a:r>
              <a:br>
                <a:rPr lang="zh-CN" altLang="en-US" b="1">
                  <a:latin typeface="Times New Roman" panose="02020603050405020304" pitchFamily="18" charset="0"/>
                </a:rPr>
              </a:br>
              <a:r>
                <a:rPr lang="en-US" b="1">
                  <a:latin typeface="Times New Roman" panose="02020603050405020304" pitchFamily="18" charset="0"/>
                </a:rPr>
                <a:t>George Bush </a:t>
              </a:r>
              <a:endParaRPr lang="en-US" b="1">
                <a:latin typeface="Times New Roman" panose="02020603050405020304" pitchFamily="18" charset="0"/>
              </a:endParaRPr>
            </a:p>
          </p:txBody>
        </p:sp>
        <p:pic>
          <p:nvPicPr>
            <p:cNvPr id="17" name="Picture 6" descr="A09"/>
            <p:cNvPicPr>
              <a:picLocks noChangeAspect="1" noChangeArrowheads="1"/>
            </p:cNvPicPr>
            <p:nvPr/>
          </p:nvPicPr>
          <p:blipFill>
            <a:blip r:embed="rId4" cstate="print"/>
            <a:srcRect/>
            <a:stretch>
              <a:fillRect/>
            </a:stretch>
          </p:blipFill>
          <p:spPr bwMode="auto">
            <a:xfrm>
              <a:off x="76" y="0"/>
              <a:ext cx="907" cy="1089"/>
            </a:xfrm>
            <a:prstGeom prst="rect">
              <a:avLst/>
            </a:prstGeom>
            <a:noFill/>
            <a:ln w="9525">
              <a:noFill/>
              <a:miter lim="800000"/>
              <a:headEnd/>
              <a:tailEnd/>
            </a:ln>
          </p:spPr>
        </p:pic>
      </p:grpSp>
      <p:grpSp>
        <p:nvGrpSpPr>
          <p:cNvPr id="18" name="Group 7"/>
          <p:cNvGrpSpPr/>
          <p:nvPr/>
        </p:nvGrpSpPr>
        <p:grpSpPr bwMode="auto">
          <a:xfrm>
            <a:off x="8258668" y="4107307"/>
            <a:ext cx="2822472" cy="2567638"/>
            <a:chOff x="0" y="0"/>
            <a:chExt cx="1344" cy="1454"/>
          </a:xfrm>
        </p:grpSpPr>
        <p:sp>
          <p:nvSpPr>
            <p:cNvPr id="19" name="Rectangle 8"/>
            <p:cNvSpPr>
              <a:spLocks noChangeArrowheads="1"/>
            </p:cNvSpPr>
            <p:nvPr/>
          </p:nvSpPr>
          <p:spPr bwMode="auto">
            <a:xfrm>
              <a:off x="0" y="1204"/>
              <a:ext cx="1344" cy="250"/>
            </a:xfrm>
            <a:prstGeom prst="rect">
              <a:avLst/>
            </a:prstGeom>
            <a:noFill/>
            <a:ln w="9525">
              <a:noFill/>
              <a:miter lim="800000"/>
            </a:ln>
            <a:effectLst/>
          </p:spPr>
          <p:txBody>
            <a:bodyPr anchor="ctr"/>
            <a:lstStyle/>
            <a:p>
              <a:pPr algn="ctr"/>
              <a:r>
                <a:rPr lang="zh-CN" altLang="en-US" b="1">
                  <a:latin typeface="Times New Roman" panose="02020603050405020304" pitchFamily="18" charset="0"/>
                </a:rPr>
                <a:t>乔治</a:t>
              </a:r>
              <a:r>
                <a:rPr lang="en-US" b="1">
                  <a:latin typeface="Times New Roman" panose="02020603050405020304" pitchFamily="18" charset="0"/>
                </a:rPr>
                <a:t>.</a:t>
              </a:r>
              <a:r>
                <a:rPr lang="zh-CN" altLang="en-US" b="1">
                  <a:latin typeface="Times New Roman" panose="02020603050405020304" pitchFamily="18" charset="0"/>
                </a:rPr>
                <a:t>华盛顿</a:t>
              </a:r>
              <a:br>
                <a:rPr lang="zh-CN" altLang="en-US" b="1">
                  <a:latin typeface="Times New Roman" panose="02020603050405020304" pitchFamily="18" charset="0"/>
                </a:rPr>
              </a:br>
              <a:r>
                <a:rPr lang="en-US" b="1">
                  <a:latin typeface="Times New Roman" panose="02020603050405020304" pitchFamily="18" charset="0"/>
                </a:rPr>
                <a:t>George Washington </a:t>
              </a:r>
              <a:endParaRPr lang="en-US" b="1">
                <a:latin typeface="Times New Roman" panose="02020603050405020304" pitchFamily="18" charset="0"/>
              </a:endParaRPr>
            </a:p>
          </p:txBody>
        </p:sp>
        <p:pic>
          <p:nvPicPr>
            <p:cNvPr id="20" name="Picture 9" descr="A04"/>
            <p:cNvPicPr>
              <a:picLocks noChangeAspect="1" noChangeArrowheads="1"/>
            </p:cNvPicPr>
            <p:nvPr/>
          </p:nvPicPr>
          <p:blipFill>
            <a:blip r:embed="rId5" cstate="print"/>
            <a:srcRect/>
            <a:stretch>
              <a:fillRect/>
            </a:stretch>
          </p:blipFill>
          <p:spPr bwMode="auto">
            <a:xfrm>
              <a:off x="169" y="0"/>
              <a:ext cx="907" cy="1089"/>
            </a:xfrm>
            <a:prstGeom prst="rect">
              <a:avLst/>
            </a:prstGeom>
            <a:noFill/>
            <a:ln w="9525">
              <a:noFill/>
              <a:miter lim="800000"/>
              <a:headEnd/>
              <a:tailEnd/>
            </a:ln>
          </p:spPr>
        </p:pic>
      </p:grpSp>
      <p:sp>
        <p:nvSpPr>
          <p:cNvPr id="21" name="Rectangle 10"/>
          <p:cNvSpPr>
            <a:spLocks noChangeArrowheads="1"/>
          </p:cNvSpPr>
          <p:nvPr/>
        </p:nvSpPr>
        <p:spPr bwMode="auto">
          <a:xfrm>
            <a:off x="728271" y="1766888"/>
            <a:ext cx="11098968" cy="1988237"/>
          </a:xfrm>
          <a:prstGeom prst="rect">
            <a:avLst/>
          </a:prstGeom>
          <a:noFill/>
          <a:ln w="9525">
            <a:noFill/>
            <a:miter lim="800000"/>
          </a:ln>
          <a:effectLst/>
        </p:spPr>
        <p:txBody>
          <a:bodyPr wrap="square">
            <a:spAutoFit/>
          </a:bodyPr>
          <a:lstStyle/>
          <a:p>
            <a:pPr>
              <a:lnSpc>
                <a:spcPct val="110000"/>
              </a:lnSpc>
            </a:pPr>
            <a:r>
              <a:rPr lang="zh-CN" altLang="en-US" sz="2200" b="1" dirty="0">
                <a:latin typeface="宋体" panose="02010600030101010101" pitchFamily="2" charset="-122"/>
              </a:rPr>
              <a:t> </a:t>
            </a:r>
            <a:r>
              <a:rPr lang="zh-CN" altLang="en-US" sz="2400" b="1" dirty="0">
                <a:solidFill>
                  <a:srgbClr val="8C2532"/>
                </a:solidFill>
                <a:latin typeface="Times New Roman" panose="02020603050405020304" pitchFamily="18" charset="0"/>
              </a:rPr>
              <a:t>“现实的决策者” </a:t>
            </a:r>
            <a:r>
              <a:rPr lang="zh-CN" altLang="en-US" sz="2200" b="1" dirty="0">
                <a:latin typeface="宋体" panose="02010600030101010101" pitchFamily="2" charset="-122"/>
              </a:rPr>
              <a:t>有很强的责任心与事业心，喜欢解决问题，忠诚、按时完成任务，关注细节，强调安全、礼仪、规则、结构和服从，喜欢服务于社会需要。坚定、尊重权威和等级制度，持保守的价值观。充当着</a:t>
            </a:r>
            <a:r>
              <a:rPr lang="zh-CN" altLang="en-US" sz="2200" b="1" dirty="0">
                <a:solidFill>
                  <a:srgbClr val="FF0000"/>
                </a:solidFill>
                <a:latin typeface="宋体" panose="02010600030101010101" pitchFamily="2" charset="-122"/>
              </a:rPr>
              <a:t>保护者、管理员、稳压器、监护人</a:t>
            </a:r>
            <a:r>
              <a:rPr lang="zh-CN" altLang="en-US" sz="2200" b="1" dirty="0">
                <a:latin typeface="宋体" panose="02010600030101010101" pitchFamily="2" charset="-122"/>
              </a:rPr>
              <a:t>的角色。大约有</a:t>
            </a:r>
            <a:r>
              <a:rPr lang="en-US" sz="2200" b="1" dirty="0">
                <a:latin typeface="宋体" panose="02010600030101010101" pitchFamily="2" charset="-122"/>
              </a:rPr>
              <a:t>50%</a:t>
            </a:r>
            <a:r>
              <a:rPr lang="zh-CN" altLang="en-US" sz="2200" b="1" dirty="0">
                <a:latin typeface="宋体" panose="02010600030101010101" pitchFamily="2" charset="-122"/>
              </a:rPr>
              <a:t>左右</a:t>
            </a:r>
            <a:r>
              <a:rPr lang="en-US" sz="2200" b="1" dirty="0">
                <a:latin typeface="宋体" panose="02010600030101010101" pitchFamily="2" charset="-122"/>
              </a:rPr>
              <a:t>SJ</a:t>
            </a:r>
            <a:r>
              <a:rPr lang="zh-CN" altLang="en-US" sz="2200" b="1" dirty="0">
                <a:latin typeface="宋体" panose="02010600030101010101" pitchFamily="2" charset="-122"/>
              </a:rPr>
              <a:t>偏爱的人</a:t>
            </a:r>
            <a:r>
              <a:rPr lang="zh-CN" altLang="en-US" sz="2200" b="1" dirty="0">
                <a:solidFill>
                  <a:srgbClr val="FF0000"/>
                </a:solidFill>
                <a:latin typeface="宋体" panose="02010600030101010101" pitchFamily="2" charset="-122"/>
              </a:rPr>
              <a:t>为政府部门及军事部门工作</a:t>
            </a:r>
            <a:r>
              <a:rPr lang="zh-CN" altLang="en-US" sz="2200" b="1" dirty="0">
                <a:latin typeface="宋体" panose="02010600030101010101" pitchFamily="2" charset="-122"/>
              </a:rPr>
              <a:t>，并且显现出卓越成就。企业中层管理者中大多是这种特点的人。在美国执政过的</a:t>
            </a:r>
            <a:r>
              <a:rPr lang="en-US" sz="2200" b="1" dirty="0">
                <a:latin typeface="宋体" panose="02010600030101010101" pitchFamily="2" charset="-122"/>
              </a:rPr>
              <a:t>41</a:t>
            </a:r>
            <a:r>
              <a:rPr lang="zh-CN" altLang="en-US" sz="2200" b="1" dirty="0">
                <a:latin typeface="宋体" panose="02010600030101010101" pitchFamily="2" charset="-122"/>
              </a:rPr>
              <a:t>位总统中有</a:t>
            </a:r>
            <a:r>
              <a:rPr lang="en-US" sz="2200" b="1" dirty="0">
                <a:latin typeface="宋体" panose="02010600030101010101" pitchFamily="2" charset="-122"/>
              </a:rPr>
              <a:t>20</a:t>
            </a:r>
            <a:r>
              <a:rPr lang="zh-CN" altLang="en-US" sz="2200" b="1" dirty="0">
                <a:latin typeface="宋体" panose="02010600030101010101" pitchFamily="2" charset="-122"/>
              </a:rPr>
              <a:t>位是</a:t>
            </a:r>
            <a:r>
              <a:rPr lang="en-US" sz="2200" b="1" dirty="0">
                <a:latin typeface="宋体" panose="02010600030101010101" pitchFamily="2" charset="-122"/>
              </a:rPr>
              <a:t>SJ</a:t>
            </a:r>
            <a:r>
              <a:rPr lang="zh-CN" altLang="en-US" sz="2200" b="1" dirty="0">
                <a:latin typeface="宋体" panose="02010600030101010101" pitchFamily="2" charset="-122"/>
              </a:rPr>
              <a:t>偏爱。</a:t>
            </a:r>
            <a:r>
              <a:rPr lang="en-US" sz="2200" b="1" dirty="0">
                <a:latin typeface="宋体" panose="02010600030101010101" pitchFamily="2" charset="-122"/>
              </a:rPr>
              <a:t>(</a:t>
            </a:r>
            <a:r>
              <a:rPr lang="zh-CN" altLang="en-US" sz="2200" b="1" dirty="0">
                <a:latin typeface="宋体" panose="02010600030101010101" pitchFamily="2" charset="-122"/>
              </a:rPr>
              <a:t>杜鲁门、摩根</a:t>
            </a:r>
            <a:r>
              <a:rPr lang="en-US" sz="2200" b="1" dirty="0">
                <a:latin typeface="宋体" panose="02010600030101010101" pitchFamily="2" charset="-122"/>
              </a:rPr>
              <a:t>)</a:t>
            </a:r>
            <a:endParaRPr lang="en-US" sz="2200" b="1" dirty="0">
              <a:latin typeface="宋体" panose="02010600030101010101" pitchFamily="2" charset="-122"/>
            </a:endParaRPr>
          </a:p>
        </p:txBody>
      </p:sp>
      <p:grpSp>
        <p:nvGrpSpPr>
          <p:cNvPr id="22" name="Group 11"/>
          <p:cNvGrpSpPr/>
          <p:nvPr/>
        </p:nvGrpSpPr>
        <p:grpSpPr bwMode="auto">
          <a:xfrm>
            <a:off x="3480825" y="4074470"/>
            <a:ext cx="2419262" cy="2594126"/>
            <a:chOff x="0" y="0"/>
            <a:chExt cx="1152" cy="1469"/>
          </a:xfrm>
        </p:grpSpPr>
        <p:sp>
          <p:nvSpPr>
            <p:cNvPr id="23" name="Rectangle 12"/>
            <p:cNvSpPr>
              <a:spLocks noChangeArrowheads="1"/>
            </p:cNvSpPr>
            <p:nvPr/>
          </p:nvSpPr>
          <p:spPr bwMode="auto">
            <a:xfrm>
              <a:off x="0" y="1219"/>
              <a:ext cx="1152" cy="250"/>
            </a:xfrm>
            <a:prstGeom prst="rect">
              <a:avLst/>
            </a:prstGeom>
            <a:noFill/>
            <a:ln w="9525">
              <a:noFill/>
              <a:miter lim="800000"/>
            </a:ln>
            <a:effectLst/>
          </p:spPr>
          <p:txBody>
            <a:bodyPr anchor="ctr"/>
            <a:lstStyle/>
            <a:p>
              <a:pPr algn="ctr"/>
              <a:r>
                <a:rPr lang="zh-CN" altLang="en-US" b="1">
                  <a:latin typeface="Times New Roman" panose="02020603050405020304" pitchFamily="18" charset="0"/>
                </a:rPr>
                <a:t>周恩来</a:t>
              </a:r>
              <a:br>
                <a:rPr lang="zh-CN" altLang="en-US" b="1">
                  <a:latin typeface="Times New Roman" panose="02020603050405020304" pitchFamily="18" charset="0"/>
                </a:rPr>
              </a:br>
              <a:r>
                <a:rPr lang="en-US" b="1">
                  <a:latin typeface="Times New Roman" panose="02020603050405020304" pitchFamily="18" charset="0"/>
                </a:rPr>
                <a:t>Zhou EnLai </a:t>
              </a:r>
              <a:endParaRPr lang="en-US" b="1">
                <a:latin typeface="Times New Roman" panose="02020603050405020304" pitchFamily="18" charset="0"/>
              </a:endParaRPr>
            </a:p>
          </p:txBody>
        </p:sp>
        <p:graphicFrame>
          <p:nvGraphicFramePr>
            <p:cNvPr id="24" name="Object 13"/>
            <p:cNvGraphicFramePr>
              <a:graphicFrameLocks noChangeAspect="1"/>
            </p:cNvGraphicFramePr>
            <p:nvPr/>
          </p:nvGraphicFramePr>
          <p:xfrm>
            <a:off x="130" y="0"/>
            <a:ext cx="974" cy="1123"/>
          </p:xfrm>
          <a:graphic>
            <a:graphicData uri="http://schemas.openxmlformats.org/presentationml/2006/ole">
              <mc:AlternateContent xmlns:mc="http://schemas.openxmlformats.org/markup-compatibility/2006">
                <mc:Choice xmlns:v="urn:schemas-microsoft-com:vml" Requires="v">
                  <p:oleObj spid="_x0000_s2049" name="" r:id="rId6" imgW="1247775" imgH="1476375" progId="PBrush">
                    <p:embed/>
                  </p:oleObj>
                </mc:Choice>
                <mc:Fallback>
                  <p:oleObj name="" r:id="rId6" imgW="1247775" imgH="1476375" progId="PBrush">
                    <p:embed/>
                    <p:pic>
                      <p:nvPicPr>
                        <p:cNvPr id="0" name="图片 2048"/>
                        <p:cNvPicPr>
                          <a:picLocks noChangeAspect="1"/>
                        </p:cNvPicPr>
                        <p:nvPr/>
                      </p:nvPicPr>
                      <p:blipFill>
                        <a:blip r:embed="rId7"/>
                        <a:stretch>
                          <a:fillRect/>
                        </a:stretch>
                      </p:blipFill>
                      <p:spPr>
                        <a:xfrm>
                          <a:off x="130" y="0"/>
                          <a:ext cx="974" cy="1123"/>
                        </a:xfrm>
                        <a:prstGeom prst="rect">
                          <a:avLst/>
                        </a:prstGeom>
                        <a:noFill/>
                        <a:ln w="9525">
                          <a:noFill/>
                        </a:ln>
                      </p:spPr>
                    </p:pic>
                  </p:oleObj>
                </mc:Fallback>
              </mc:AlternateContent>
            </a:graphicData>
          </a:graphic>
        </p:graphicFrame>
      </p:grpSp>
      <p:grpSp>
        <p:nvGrpSpPr>
          <p:cNvPr id="25" name="Group 14"/>
          <p:cNvGrpSpPr/>
          <p:nvPr/>
        </p:nvGrpSpPr>
        <p:grpSpPr bwMode="auto">
          <a:xfrm>
            <a:off x="5587939" y="4078736"/>
            <a:ext cx="3143780" cy="2569403"/>
            <a:chOff x="0" y="0"/>
            <a:chExt cx="1497" cy="1455"/>
          </a:xfrm>
        </p:grpSpPr>
        <p:pic>
          <p:nvPicPr>
            <p:cNvPr id="26" name="Picture 15" descr="Untitled-1 copy"/>
            <p:cNvPicPr>
              <a:picLocks noChangeAspect="1" noChangeArrowheads="1"/>
            </p:cNvPicPr>
            <p:nvPr/>
          </p:nvPicPr>
          <p:blipFill>
            <a:blip r:embed="rId8" cstate="print"/>
            <a:srcRect/>
            <a:stretch>
              <a:fillRect/>
            </a:stretch>
          </p:blipFill>
          <p:spPr bwMode="auto">
            <a:xfrm>
              <a:off x="317" y="0"/>
              <a:ext cx="946" cy="1115"/>
            </a:xfrm>
            <a:prstGeom prst="rect">
              <a:avLst/>
            </a:prstGeom>
            <a:noFill/>
            <a:ln w="9525">
              <a:noFill/>
              <a:miter lim="800000"/>
              <a:headEnd/>
              <a:tailEnd/>
            </a:ln>
          </p:spPr>
        </p:pic>
        <p:sp>
          <p:nvSpPr>
            <p:cNvPr id="27" name="Rectangle 16"/>
            <p:cNvSpPr>
              <a:spLocks noChangeArrowheads="1"/>
            </p:cNvSpPr>
            <p:nvPr/>
          </p:nvSpPr>
          <p:spPr bwMode="auto">
            <a:xfrm>
              <a:off x="0" y="1205"/>
              <a:ext cx="1497" cy="250"/>
            </a:xfrm>
            <a:prstGeom prst="rect">
              <a:avLst/>
            </a:prstGeom>
            <a:noFill/>
            <a:ln w="9525">
              <a:noFill/>
              <a:miter lim="800000"/>
            </a:ln>
            <a:effectLst/>
          </p:spPr>
          <p:txBody>
            <a:bodyPr anchor="ctr"/>
            <a:lstStyle/>
            <a:p>
              <a:pPr algn="ctr"/>
              <a:r>
                <a:rPr lang="zh-CN" altLang="en-US" b="1">
                  <a:latin typeface="Times New Roman" panose="02020603050405020304" pitchFamily="18" charset="0"/>
                </a:rPr>
                <a:t>洛克菲勒</a:t>
              </a:r>
              <a:br>
                <a:rPr lang="zh-CN" altLang="en-US" b="1">
                  <a:latin typeface="Times New Roman" panose="02020603050405020304" pitchFamily="18" charset="0"/>
                </a:rPr>
              </a:br>
              <a:r>
                <a:rPr lang="en-US" b="1">
                  <a:latin typeface="Times New Roman" panose="02020603050405020304" pitchFamily="18" charset="0"/>
                </a:rPr>
                <a:t>Johann.D.Rockefeller </a:t>
              </a:r>
              <a:endParaRPr lang="en-US" b="1">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ox(ou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slide(fromRigh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2"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3" name="Rectangle 3"/>
          <p:cNvSpPr>
            <a:spLocks noChangeArrowheads="1"/>
          </p:cNvSpPr>
          <p:nvPr/>
        </p:nvSpPr>
        <p:spPr bwMode="auto">
          <a:xfrm>
            <a:off x="712033" y="1827265"/>
            <a:ext cx="11055246" cy="2360646"/>
          </a:xfrm>
          <a:prstGeom prst="rect">
            <a:avLst/>
          </a:prstGeom>
          <a:noFill/>
          <a:ln w="9525">
            <a:noFill/>
            <a:miter lim="800000"/>
          </a:ln>
          <a:effectLst/>
        </p:spPr>
        <p:txBody>
          <a:bodyPr wrap="square">
            <a:spAutoFit/>
          </a:bodyPr>
          <a:lstStyle/>
          <a:p>
            <a:pPr>
              <a:lnSpc>
                <a:spcPct val="110000"/>
              </a:lnSpc>
            </a:pPr>
            <a:r>
              <a:rPr lang="zh-CN" altLang="en-US" sz="2400" b="1" dirty="0">
                <a:solidFill>
                  <a:srgbClr val="8C2532"/>
                </a:solidFill>
                <a:latin typeface="Times New Roman" panose="02020603050405020304" pitchFamily="18" charset="0"/>
              </a:rPr>
              <a:t>“有逻辑性且机敏”</a:t>
            </a:r>
            <a:r>
              <a:rPr lang="zh-CN" altLang="en-US" sz="2200" b="1" dirty="0">
                <a:latin typeface="宋体" panose="02010600030101010101" pitchFamily="2" charset="-122"/>
              </a:rPr>
              <a:t> 天生有好奇心，喜欢梦想，有独创性、创造力、洞察力、有兴趣获得新知识，有极强的分析问题、解决问题的能力，产出高质量的新观点，关注自己的观点和成就被他们所尊重的人看重。 是独立的、理性的、有能力的人。人们称</a:t>
            </a:r>
            <a:r>
              <a:rPr lang="en-US" sz="2200" b="1" dirty="0">
                <a:latin typeface="宋体" panose="02010600030101010101" pitchFamily="2" charset="-122"/>
              </a:rPr>
              <a:t>NT</a:t>
            </a:r>
            <a:r>
              <a:rPr lang="zh-CN" altLang="en-US" sz="2200" b="1" dirty="0">
                <a:latin typeface="宋体" panose="02010600030101010101" pitchFamily="2" charset="-122"/>
              </a:rPr>
              <a:t>是</a:t>
            </a:r>
            <a:r>
              <a:rPr lang="zh-CN" altLang="en-US" sz="2200" b="1" dirty="0">
                <a:solidFill>
                  <a:srgbClr val="FF0000"/>
                </a:solidFill>
                <a:latin typeface="宋体" panose="02010600030101010101" pitchFamily="2" charset="-122"/>
              </a:rPr>
              <a:t>思想家、科学家的摇篮</a:t>
            </a:r>
            <a:r>
              <a:rPr lang="zh-CN" altLang="en-US" sz="2200" b="1" dirty="0">
                <a:latin typeface="宋体" panose="02010600030101010101" pitchFamily="2" charset="-122"/>
              </a:rPr>
              <a:t>。大多数人喜欢</a:t>
            </a:r>
            <a:r>
              <a:rPr lang="zh-CN" altLang="en-US" sz="2200" b="1" dirty="0">
                <a:solidFill>
                  <a:srgbClr val="FF0000"/>
                </a:solidFill>
                <a:latin typeface="宋体" panose="02010600030101010101" pitchFamily="2" charset="-122"/>
              </a:rPr>
              <a:t>物理、研究、管理、电脑、法律、金融、工程等理论性和技术性强的工作。</a:t>
            </a:r>
            <a:r>
              <a:rPr lang="zh-CN" altLang="en-US" sz="2200" b="1" dirty="0">
                <a:latin typeface="宋体" panose="02010600030101010101" pitchFamily="2" charset="-122"/>
              </a:rPr>
              <a:t>达尔文、牛顿、爱迪生、瓦特这些发明家、科学家大多是这种特点的人。</a:t>
            </a:r>
            <a:endParaRPr lang="zh-CN" altLang="en-US" sz="2200" b="1" dirty="0">
              <a:latin typeface="宋体" panose="02010600030101010101" pitchFamily="2" charset="-122"/>
            </a:endParaRPr>
          </a:p>
        </p:txBody>
      </p:sp>
      <p:sp>
        <p:nvSpPr>
          <p:cNvPr id="14" name="Rectangle 4"/>
          <p:cNvSpPr>
            <a:spLocks noChangeArrowheads="1"/>
          </p:cNvSpPr>
          <p:nvPr/>
        </p:nvSpPr>
        <p:spPr bwMode="auto">
          <a:xfrm>
            <a:off x="3753370" y="1094360"/>
            <a:ext cx="4451350" cy="519112"/>
          </a:xfrm>
          <a:prstGeom prst="rect">
            <a:avLst/>
          </a:prstGeom>
          <a:noFill/>
          <a:ln w="9525">
            <a:noFill/>
            <a:miter lim="800000"/>
          </a:ln>
          <a:effectLst/>
        </p:spPr>
        <p:txBody>
          <a:bodyPr wrap="none">
            <a:spAutoFit/>
          </a:bodyPr>
          <a:lstStyle/>
          <a:p>
            <a:r>
              <a:rPr lang="en-US" sz="2800" b="1" i="1" dirty="0">
                <a:latin typeface="楷体_GB2312" pitchFamily="1" charset="-122"/>
                <a:ea typeface="楷体_GB2312" pitchFamily="1" charset="-122"/>
              </a:rPr>
              <a:t>NT</a:t>
            </a:r>
            <a:r>
              <a:rPr lang="en-US" sz="2800" b="1" i="1" dirty="0">
                <a:latin typeface="Times New Roman" panose="02020603050405020304"/>
                <a:ea typeface="楷体_GB2312" pitchFamily="1" charset="-122"/>
              </a:rPr>
              <a:t>—</a:t>
            </a:r>
            <a:r>
              <a:rPr lang="zh-CN" altLang="en-US" sz="2800" b="1" i="1" dirty="0">
                <a:latin typeface="楷体_GB2312" pitchFamily="1" charset="-122"/>
                <a:ea typeface="楷体_GB2312" pitchFamily="1" charset="-122"/>
              </a:rPr>
              <a:t>科学家、思想家的摇篮</a:t>
            </a:r>
            <a:endParaRPr lang="zh-CN" altLang="en-US" sz="2800" b="1" i="1" dirty="0">
              <a:latin typeface="楷体_GB2312" pitchFamily="1" charset="-122"/>
              <a:ea typeface="楷体_GB2312" pitchFamily="1" charset="-122"/>
            </a:endParaRPr>
          </a:p>
        </p:txBody>
      </p:sp>
      <p:grpSp>
        <p:nvGrpSpPr>
          <p:cNvPr id="15" name="Group 5"/>
          <p:cNvGrpSpPr/>
          <p:nvPr/>
        </p:nvGrpSpPr>
        <p:grpSpPr bwMode="auto">
          <a:xfrm>
            <a:off x="1079294" y="4273707"/>
            <a:ext cx="1956086" cy="2824136"/>
            <a:chOff x="0" y="0"/>
            <a:chExt cx="919" cy="1502"/>
          </a:xfrm>
        </p:grpSpPr>
        <p:pic>
          <p:nvPicPr>
            <p:cNvPr id="17" name="Picture 6" descr="A05"/>
            <p:cNvPicPr>
              <a:picLocks noChangeAspect="1" noChangeArrowheads="1"/>
            </p:cNvPicPr>
            <p:nvPr/>
          </p:nvPicPr>
          <p:blipFill>
            <a:blip r:embed="rId4" cstate="print"/>
            <a:srcRect/>
            <a:stretch>
              <a:fillRect/>
            </a:stretch>
          </p:blipFill>
          <p:spPr bwMode="auto">
            <a:xfrm>
              <a:off x="0" y="0"/>
              <a:ext cx="919" cy="1084"/>
            </a:xfrm>
            <a:prstGeom prst="rect">
              <a:avLst/>
            </a:prstGeom>
            <a:noFill/>
            <a:ln w="9525">
              <a:noFill/>
              <a:miter lim="800000"/>
              <a:headEnd/>
              <a:tailEnd/>
            </a:ln>
          </p:spPr>
        </p:pic>
        <p:sp>
          <p:nvSpPr>
            <p:cNvPr id="18" name="Rectangle 7"/>
            <p:cNvSpPr>
              <a:spLocks noChangeArrowheads="1"/>
            </p:cNvSpPr>
            <p:nvPr/>
          </p:nvSpPr>
          <p:spPr bwMode="auto">
            <a:xfrm>
              <a:off x="124" y="1098"/>
              <a:ext cx="756" cy="404"/>
            </a:xfrm>
            <a:prstGeom prst="rect">
              <a:avLst/>
            </a:prstGeom>
            <a:noFill/>
            <a:ln w="9525">
              <a:noFill/>
              <a:miter lim="800000"/>
            </a:ln>
            <a:effectLst/>
          </p:spPr>
          <p:txBody>
            <a:bodyPr wrap="none">
              <a:spAutoFit/>
            </a:bodyPr>
            <a:lstStyle/>
            <a:p>
              <a:pPr algn="ctr"/>
              <a:r>
                <a:rPr lang="zh-CN" altLang="en-US" b="1">
                  <a:latin typeface="Times New Roman" panose="02020603050405020304" pitchFamily="18" charset="0"/>
                </a:rPr>
                <a:t>比尔</a:t>
              </a:r>
              <a:r>
                <a:rPr lang="en-US" b="1">
                  <a:latin typeface="Times New Roman" panose="02020603050405020304" pitchFamily="18" charset="0"/>
                </a:rPr>
                <a:t>.</a:t>
              </a:r>
              <a:r>
                <a:rPr lang="zh-CN" altLang="en-US" b="1">
                  <a:latin typeface="Times New Roman" panose="02020603050405020304" pitchFamily="18" charset="0"/>
                </a:rPr>
                <a:t>盖茨</a:t>
              </a:r>
              <a:br>
                <a:rPr lang="zh-CN" altLang="en-US" b="1">
                  <a:latin typeface="Times New Roman" panose="02020603050405020304" pitchFamily="18" charset="0"/>
                </a:rPr>
              </a:br>
              <a:r>
                <a:rPr lang="en-US" b="1">
                  <a:latin typeface="Times New Roman" panose="02020603050405020304" pitchFamily="18" charset="0"/>
                </a:rPr>
                <a:t>Bill Gates </a:t>
              </a:r>
              <a:endParaRPr lang="en-US" b="1">
                <a:latin typeface="Times New Roman" panose="02020603050405020304" pitchFamily="18" charset="0"/>
              </a:endParaRPr>
            </a:p>
          </p:txBody>
        </p:sp>
      </p:grpSp>
      <p:grpSp>
        <p:nvGrpSpPr>
          <p:cNvPr id="19" name="Group 8"/>
          <p:cNvGrpSpPr/>
          <p:nvPr/>
        </p:nvGrpSpPr>
        <p:grpSpPr bwMode="auto">
          <a:xfrm>
            <a:off x="6106571" y="4243726"/>
            <a:ext cx="2469052" cy="2824136"/>
            <a:chOff x="0" y="0"/>
            <a:chExt cx="1160" cy="1502"/>
          </a:xfrm>
        </p:grpSpPr>
        <p:pic>
          <p:nvPicPr>
            <p:cNvPr id="20" name="Picture 9" descr="A16"/>
            <p:cNvPicPr>
              <a:picLocks noChangeAspect="1" noChangeArrowheads="1"/>
            </p:cNvPicPr>
            <p:nvPr/>
          </p:nvPicPr>
          <p:blipFill>
            <a:blip r:embed="rId5" cstate="print"/>
            <a:srcRect/>
            <a:stretch>
              <a:fillRect/>
            </a:stretch>
          </p:blipFill>
          <p:spPr bwMode="auto">
            <a:xfrm>
              <a:off x="56" y="0"/>
              <a:ext cx="948" cy="1084"/>
            </a:xfrm>
            <a:prstGeom prst="rect">
              <a:avLst/>
            </a:prstGeom>
            <a:noFill/>
            <a:ln w="9525">
              <a:noFill/>
              <a:miter lim="800000"/>
              <a:headEnd/>
              <a:tailEnd/>
            </a:ln>
          </p:spPr>
        </p:pic>
        <p:sp>
          <p:nvSpPr>
            <p:cNvPr id="21" name="Rectangle 10"/>
            <p:cNvSpPr>
              <a:spLocks noChangeArrowheads="1"/>
            </p:cNvSpPr>
            <p:nvPr/>
          </p:nvSpPr>
          <p:spPr bwMode="auto">
            <a:xfrm>
              <a:off x="0" y="1098"/>
              <a:ext cx="1160" cy="404"/>
            </a:xfrm>
            <a:prstGeom prst="rect">
              <a:avLst/>
            </a:prstGeom>
            <a:noFill/>
            <a:ln w="9525">
              <a:noFill/>
              <a:miter lim="800000"/>
            </a:ln>
            <a:effectLst/>
          </p:spPr>
          <p:txBody>
            <a:bodyPr wrap="none">
              <a:spAutoFit/>
            </a:bodyPr>
            <a:lstStyle/>
            <a:p>
              <a:pPr algn="ctr"/>
              <a:r>
                <a:rPr lang="zh-CN" altLang="en-US" b="1">
                  <a:latin typeface="Times New Roman" panose="02020603050405020304" pitchFamily="18" charset="0"/>
                </a:rPr>
                <a:t>阿伯特</a:t>
              </a:r>
              <a:r>
                <a:rPr lang="en-US" b="1">
                  <a:latin typeface="Times New Roman" panose="02020603050405020304" pitchFamily="18" charset="0"/>
                </a:rPr>
                <a:t>.</a:t>
              </a:r>
              <a:r>
                <a:rPr lang="zh-CN" altLang="en-US" b="1">
                  <a:latin typeface="Times New Roman" panose="02020603050405020304" pitchFamily="18" charset="0"/>
                </a:rPr>
                <a:t>爱因斯坦</a:t>
              </a:r>
              <a:br>
                <a:rPr lang="zh-CN" altLang="en-US" b="1">
                  <a:latin typeface="Times New Roman" panose="02020603050405020304" pitchFamily="18" charset="0"/>
                </a:rPr>
              </a:br>
              <a:r>
                <a:rPr lang="en-US" b="1">
                  <a:latin typeface="Times New Roman" panose="02020603050405020304" pitchFamily="18" charset="0"/>
                </a:rPr>
                <a:t>Albert Einstein</a:t>
              </a:r>
              <a:endParaRPr lang="en-US" b="1">
                <a:latin typeface="Times New Roman" panose="02020603050405020304" pitchFamily="18" charset="0"/>
              </a:endParaRPr>
            </a:p>
          </p:txBody>
        </p:sp>
      </p:grpSp>
      <p:grpSp>
        <p:nvGrpSpPr>
          <p:cNvPr id="22" name="Group 11"/>
          <p:cNvGrpSpPr/>
          <p:nvPr/>
        </p:nvGrpSpPr>
        <p:grpSpPr bwMode="auto">
          <a:xfrm>
            <a:off x="8675831" y="4243727"/>
            <a:ext cx="2792583" cy="2824136"/>
            <a:chOff x="0" y="0"/>
            <a:chExt cx="1312" cy="1502"/>
          </a:xfrm>
        </p:grpSpPr>
        <p:pic>
          <p:nvPicPr>
            <p:cNvPr id="23" name="Picture 12" descr="A06"/>
            <p:cNvPicPr>
              <a:picLocks noChangeAspect="1" noChangeArrowheads="1"/>
            </p:cNvPicPr>
            <p:nvPr/>
          </p:nvPicPr>
          <p:blipFill>
            <a:blip r:embed="rId6" cstate="print"/>
            <a:srcRect/>
            <a:stretch>
              <a:fillRect/>
            </a:stretch>
          </p:blipFill>
          <p:spPr bwMode="auto">
            <a:xfrm>
              <a:off x="76" y="0"/>
              <a:ext cx="926" cy="1084"/>
            </a:xfrm>
            <a:prstGeom prst="rect">
              <a:avLst/>
            </a:prstGeom>
            <a:noFill/>
            <a:ln w="9525">
              <a:noFill/>
              <a:miter lim="800000"/>
              <a:headEnd/>
              <a:tailEnd/>
            </a:ln>
          </p:spPr>
        </p:pic>
        <p:sp>
          <p:nvSpPr>
            <p:cNvPr id="24" name="Rectangle 13"/>
            <p:cNvSpPr>
              <a:spLocks noChangeArrowheads="1"/>
            </p:cNvSpPr>
            <p:nvPr/>
          </p:nvSpPr>
          <p:spPr bwMode="auto">
            <a:xfrm>
              <a:off x="0" y="1098"/>
              <a:ext cx="1312" cy="404"/>
            </a:xfrm>
            <a:prstGeom prst="rect">
              <a:avLst/>
            </a:prstGeom>
            <a:noFill/>
            <a:ln w="9525">
              <a:noFill/>
              <a:miter lim="800000"/>
            </a:ln>
            <a:effectLst/>
          </p:spPr>
          <p:txBody>
            <a:bodyPr wrap="none">
              <a:spAutoFit/>
            </a:bodyPr>
            <a:lstStyle/>
            <a:p>
              <a:r>
                <a:rPr lang="zh-CN" altLang="en-US" b="1">
                  <a:latin typeface="Times New Roman" panose="02020603050405020304" pitchFamily="18" charset="0"/>
                </a:rPr>
                <a:t>玛格丽特</a:t>
              </a:r>
              <a:r>
                <a:rPr lang="en-US" b="1">
                  <a:latin typeface="Times New Roman" panose="02020603050405020304" pitchFamily="18" charset="0"/>
                </a:rPr>
                <a:t>.</a:t>
              </a:r>
              <a:r>
                <a:rPr lang="zh-CN" altLang="en-US" b="1">
                  <a:latin typeface="Times New Roman" panose="02020603050405020304" pitchFamily="18" charset="0"/>
                </a:rPr>
                <a:t>萨切尔</a:t>
              </a:r>
              <a:br>
                <a:rPr lang="zh-CN" altLang="en-US" b="1">
                  <a:latin typeface="Times New Roman" panose="02020603050405020304" pitchFamily="18" charset="0"/>
                </a:rPr>
              </a:br>
              <a:r>
                <a:rPr lang="en-US" b="1">
                  <a:latin typeface="Times New Roman" panose="02020603050405020304" pitchFamily="18" charset="0"/>
                </a:rPr>
                <a:t>Margaret Thatcher</a:t>
              </a:r>
              <a:endParaRPr lang="en-US" b="1">
                <a:latin typeface="Times New Roman" panose="02020603050405020304" pitchFamily="18" charset="0"/>
              </a:endParaRPr>
            </a:p>
          </p:txBody>
        </p:sp>
      </p:grpSp>
      <p:grpSp>
        <p:nvGrpSpPr>
          <p:cNvPr id="25" name="Group 14"/>
          <p:cNvGrpSpPr/>
          <p:nvPr/>
        </p:nvGrpSpPr>
        <p:grpSpPr bwMode="auto">
          <a:xfrm>
            <a:off x="3511628" y="4246653"/>
            <a:ext cx="2196605" cy="2805333"/>
            <a:chOff x="0" y="0"/>
            <a:chExt cx="1032" cy="1492"/>
          </a:xfrm>
        </p:grpSpPr>
        <p:sp>
          <p:nvSpPr>
            <p:cNvPr id="26" name="Rectangle 15"/>
            <p:cNvSpPr>
              <a:spLocks noChangeArrowheads="1"/>
            </p:cNvSpPr>
            <p:nvPr/>
          </p:nvSpPr>
          <p:spPr bwMode="auto">
            <a:xfrm>
              <a:off x="0" y="1088"/>
              <a:ext cx="1032" cy="404"/>
            </a:xfrm>
            <a:prstGeom prst="rect">
              <a:avLst/>
            </a:prstGeom>
            <a:noFill/>
            <a:ln w="9525">
              <a:noFill/>
              <a:miter lim="800000"/>
            </a:ln>
            <a:effectLst/>
          </p:spPr>
          <p:txBody>
            <a:bodyPr wrap="none">
              <a:spAutoFit/>
            </a:bodyPr>
            <a:lstStyle/>
            <a:p>
              <a:pPr algn="ctr"/>
              <a:r>
                <a:rPr lang="zh-CN" altLang="en-US" b="1">
                  <a:latin typeface="Times New Roman" panose="02020603050405020304" pitchFamily="18" charset="0"/>
                </a:rPr>
                <a:t>邓小平</a:t>
              </a:r>
              <a:br>
                <a:rPr lang="zh-CN" altLang="en-US" b="1">
                  <a:latin typeface="Times New Roman" panose="02020603050405020304" pitchFamily="18" charset="0"/>
                </a:rPr>
              </a:br>
              <a:r>
                <a:rPr lang="en-US" b="1">
                  <a:latin typeface="Times New Roman" panose="02020603050405020304" pitchFamily="18" charset="0"/>
                </a:rPr>
                <a:t>Deng Xiaoping</a:t>
              </a:r>
              <a:endParaRPr lang="en-US" b="1">
                <a:latin typeface="Times New Roman" panose="02020603050405020304" pitchFamily="18" charset="0"/>
              </a:endParaRPr>
            </a:p>
          </p:txBody>
        </p:sp>
        <p:pic>
          <p:nvPicPr>
            <p:cNvPr id="27" name="Picture 16" descr="邓小平 拷贝"/>
            <p:cNvPicPr>
              <a:picLocks noChangeAspect="1" noChangeArrowheads="1"/>
            </p:cNvPicPr>
            <p:nvPr/>
          </p:nvPicPr>
          <p:blipFill>
            <a:blip r:embed="rId7" cstate="print"/>
            <a:srcRect/>
            <a:stretch>
              <a:fillRect/>
            </a:stretch>
          </p:blipFill>
          <p:spPr bwMode="auto">
            <a:xfrm>
              <a:off x="44" y="0"/>
              <a:ext cx="944" cy="110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1+#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ox(ou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4"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sym typeface="+mn-ea"/>
              </a:rPr>
              <a:t>寄语</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4097" name="Rectangle 1"/>
          <p:cNvSpPr>
            <a:spLocks noChangeArrowheads="1"/>
          </p:cNvSpPr>
          <p:nvPr/>
        </p:nvSpPr>
        <p:spPr bwMode="auto">
          <a:xfrm>
            <a:off x="914400" y="2551782"/>
            <a:ext cx="9966960" cy="335476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304800" algn="l"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rPr>
              <a:t>    </a:t>
            </a:r>
            <a:r>
              <a:rPr kumimoji="0" lang="zh-CN" sz="2400" b="1"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rPr>
              <a:t>自我性格的了解</a:t>
            </a:r>
            <a:r>
              <a:rPr lang="zh-CN" altLang="en-US" sz="2400" b="1" dirty="0" smtClean="0">
                <a:ea typeface="宋体" panose="02010600030101010101" pitchFamily="2" charset="-122"/>
                <a:cs typeface="Times New Roman" panose="02020603050405020304" pitchFamily="18" charset="0"/>
              </a:rPr>
              <a:t>并</a:t>
            </a:r>
            <a:r>
              <a:rPr kumimoji="0" lang="zh-CN" sz="2400" b="1"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rPr>
              <a:t>不太容易，因为每个人的成长过程受环境的影响很大。当环境需要某些特质时，人会慢慢适应和学习的，但这并不意味着一个人的性格就改变了，而是让一个人真正的性格隐藏得更深而已。所以，在性格判断过程中，需要敏锐地觉察自己的第一反应，尽量还原一个更加真实的自我才能更好地把握自己对未来工作的期待。</a:t>
            </a:r>
            <a:endParaRPr kumimoji="0" lang="en-US" altLang="zh-CN" sz="2400" b="1"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endParaRPr>
          </a:p>
          <a:p>
            <a:pPr marL="0" marR="0" lvl="0" indent="304800" algn="l" defTabSz="914400" rtl="0" eaLnBrk="1" fontAlgn="base" latinLnBrk="0" hangingPunct="1">
              <a:lnSpc>
                <a:spcPct val="100000"/>
              </a:lnSpc>
              <a:spcBef>
                <a:spcPct val="0"/>
              </a:spcBef>
              <a:spcAft>
                <a:spcPct val="0"/>
              </a:spcAft>
              <a:buClrTx/>
              <a:buSzTx/>
              <a:buFontTx/>
              <a:buNone/>
            </a:pPr>
            <a:endParaRPr kumimoji="0" lang="zh-CN" sz="2000" b="1" i="0" u="none" strike="noStrike" cap="none" normalizeH="0" baseline="0" dirty="0" smtClean="0">
              <a:ln>
                <a:noFill/>
              </a:ln>
              <a:solidFill>
                <a:schemeClr val="tx1"/>
              </a:solidFill>
              <a:effectLst/>
              <a:ea typeface="宋体" panose="02010600030101010101" pitchFamily="2" charset="-122"/>
              <a:cs typeface="宋体" panose="02010600030101010101" pitchFamily="2" charset="-122"/>
            </a:endParaRPr>
          </a:p>
          <a:p>
            <a:pPr marL="0" marR="0" lvl="0" indent="30480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rPr>
              <a:t>    并且</a:t>
            </a:r>
            <a:r>
              <a:rPr kumimoji="0" lang="zh-CN" sz="2400" b="1"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rPr>
              <a:t>探索自己的性格不要局限于</a:t>
            </a:r>
            <a:r>
              <a:rPr kumimoji="0" lang="en-US" altLang="zh-CN" sz="2400" b="1"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rPr>
              <a:t>MBTI</a:t>
            </a:r>
            <a:r>
              <a:rPr kumimoji="0" lang="zh-CN" altLang="en-US" sz="2400" b="1"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rPr>
              <a:t>或其他测评工具，还要借助身边的资源，通过“他人眼中的我”等活动加强对自我性格的认识。</a:t>
            </a:r>
            <a:endParaRPr kumimoji="0" lang="zh-CN" altLang="en-US" sz="2000" b="1" i="0" u="none" strike="noStrike" cap="none" normalizeH="0" baseline="0" dirty="0" smtClean="0">
              <a:ln>
                <a:noFill/>
              </a:ln>
              <a:solidFill>
                <a:schemeClr val="tx1"/>
              </a:solidFill>
              <a:effectLst/>
              <a:ea typeface="宋体" panose="02010600030101010101" pitchFamily="2" charset="-122"/>
              <a:cs typeface="宋体" panose="02010600030101010101" pitchFamily="2" charset="-122"/>
            </a:endParaRPr>
          </a:p>
          <a:p>
            <a:pPr marL="0" marR="0" lvl="0" indent="304800" algn="l" defTabSz="914400" rtl="0" eaLnBrk="0" fontAlgn="base" latinLnBrk="0" hangingPunct="0">
              <a:lnSpc>
                <a:spcPct val="100000"/>
              </a:lnSpc>
              <a:spcBef>
                <a:spcPct val="0"/>
              </a:spcBef>
              <a:spcAft>
                <a:spcPct val="0"/>
              </a:spcAft>
              <a:buClrTx/>
              <a:buSzTx/>
              <a:buFontTx/>
              <a:buNone/>
            </a:pPr>
            <a:endParaRPr kumimoji="0" lang="en-US" altLang="zh-CN" sz="2400" b="1" i="0" u="none" strike="noStrike" cap="none" normalizeH="0" baseline="0" dirty="0" smtClean="0">
              <a:ln>
                <a:noFill/>
              </a:ln>
              <a:solidFill>
                <a:schemeClr val="tx1"/>
              </a:solidFill>
              <a:effectLst/>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47707"/>
          </a:xfrm>
          <a:prstGeom prst="rect">
            <a:avLst/>
          </a:prstGeom>
        </p:spPr>
      </p:pic>
      <p:sp>
        <p:nvSpPr>
          <p:cNvPr id="70" name="矩形 69"/>
          <p:cNvSpPr/>
          <p:nvPr/>
        </p:nvSpPr>
        <p:spPr>
          <a:xfrm>
            <a:off x="127097" y="2644073"/>
            <a:ext cx="11970029" cy="2293685"/>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sp>
        <p:nvSpPr>
          <p:cNvPr id="33" name="矩形 32"/>
          <p:cNvSpPr/>
          <p:nvPr/>
        </p:nvSpPr>
        <p:spPr>
          <a:xfrm>
            <a:off x="756892" y="1592404"/>
            <a:ext cx="4244466" cy="45719"/>
          </a:xfrm>
          <a:prstGeom prst="rect">
            <a:avLst/>
          </a:prstGeom>
          <a:solidFill>
            <a:srgbClr val="BF9000"/>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矩形 33"/>
          <p:cNvSpPr/>
          <p:nvPr/>
        </p:nvSpPr>
        <p:spPr>
          <a:xfrm>
            <a:off x="7157824" y="1592404"/>
            <a:ext cx="4244466" cy="45719"/>
          </a:xfrm>
          <a:prstGeom prst="rect">
            <a:avLst/>
          </a:prstGeom>
          <a:solidFill>
            <a:srgbClr val="BF9000"/>
          </a:solidFill>
          <a:l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文本框 3"/>
          <p:cNvSpPr txBox="1"/>
          <p:nvPr/>
        </p:nvSpPr>
        <p:spPr>
          <a:xfrm>
            <a:off x="651164" y="2840183"/>
            <a:ext cx="10861963" cy="1634836"/>
          </a:xfrm>
          <a:prstGeom prst="rect">
            <a:avLst/>
          </a:prstGeom>
          <a:noFill/>
        </p:spPr>
        <p:txBody>
          <a:bodyPr wrap="square" rtlCol="0">
            <a:spAutoFit/>
          </a:bodyPr>
          <a:lstStyle/>
          <a:p>
            <a:endParaRPr kumimoji="1" lang="zh-CN" altLang="en-US" dirty="0"/>
          </a:p>
        </p:txBody>
      </p:sp>
      <p:pic>
        <p:nvPicPr>
          <p:cNvPr id="1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0374" y="1066555"/>
            <a:ext cx="1016836" cy="102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73262"/>
          <a:stretch>
            <a:fillRect/>
          </a:stretch>
        </p:blipFill>
        <p:spPr>
          <a:xfrm>
            <a:off x="-34295" y="5033228"/>
            <a:ext cx="12192000" cy="1830910"/>
          </a:xfrm>
          <a:prstGeom prst="rect">
            <a:avLst/>
          </a:prstGeom>
        </p:spPr>
      </p:pic>
      <p:sp>
        <p:nvSpPr>
          <p:cNvPr id="2" name="文本框 1"/>
          <p:cNvSpPr txBox="1"/>
          <p:nvPr/>
        </p:nvSpPr>
        <p:spPr>
          <a:xfrm>
            <a:off x="2419695" y="2753522"/>
            <a:ext cx="7397322" cy="1721497"/>
          </a:xfrm>
          <a:prstGeom prst="rect">
            <a:avLst/>
          </a:prstGeom>
          <a:noFill/>
        </p:spPr>
        <p:txBody>
          <a:bodyPr wrap="square" rtlCol="0">
            <a:spAutoFit/>
          </a:bodyPr>
          <a:lstStyle/>
          <a:p>
            <a:pPr algn="ctr">
              <a:lnSpc>
                <a:spcPct val="150000"/>
              </a:lnSpc>
            </a:pPr>
            <a:r>
              <a:rPr lang="zh-CN" altLang="en-US" sz="8000" b="1" dirty="0" smtClean="0">
                <a:solidFill>
                  <a:schemeClr val="bg1"/>
                </a:solidFill>
                <a:latin typeface="微软雅黑" panose="020B0503020204020204" pitchFamily="34" charset="-122"/>
                <a:ea typeface="微软雅黑" panose="020B0503020204020204" pitchFamily="34" charset="-122"/>
                <a:cs typeface="叶根友毛笔行书" charset="-122"/>
              </a:rPr>
              <a:t>谢谢观赏</a:t>
            </a:r>
            <a:endParaRPr lang="zh-CN" altLang="en-US" sz="8000" b="1" dirty="0">
              <a:solidFill>
                <a:schemeClr val="bg1"/>
              </a:solidFill>
              <a:latin typeface="微软雅黑" panose="020B0503020204020204" pitchFamily="34" charset="-122"/>
              <a:ea typeface="微软雅黑" panose="020B0503020204020204" pitchFamily="34" charset="-122"/>
              <a:cs typeface="叶根友毛笔行书" charset="-122"/>
            </a:endParaRPr>
          </a:p>
        </p:txBody>
      </p:sp>
      <p:sp>
        <p:nvSpPr>
          <p:cNvPr id="15" name="矩形 14"/>
          <p:cNvSpPr/>
          <p:nvPr/>
        </p:nvSpPr>
        <p:spPr>
          <a:xfrm>
            <a:off x="280262" y="2771315"/>
            <a:ext cx="11645038" cy="2039203"/>
          </a:xfrm>
          <a:prstGeom prst="rect">
            <a:avLst/>
          </a:prstGeom>
          <a:noFill/>
          <a:ln w="31750" cmpd="thickThin">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443095" y="440259"/>
            <a:ext cx="1790700" cy="296862"/>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运动员</a:t>
            </a:r>
            <a:endParaRPr lang="zh-CN" altLang="en-US" sz="1400">
              <a:latin typeface="Times New Roman" panose="02020603050405020304" pitchFamily="18" charset="0"/>
            </a:endParaRPr>
          </a:p>
        </p:txBody>
      </p:sp>
      <p:sp>
        <p:nvSpPr>
          <p:cNvPr id="5" name="Text Box 3"/>
          <p:cNvSpPr txBox="1">
            <a:spLocks noChangeArrowheads="1"/>
          </p:cNvSpPr>
          <p:nvPr/>
        </p:nvSpPr>
        <p:spPr bwMode="auto">
          <a:xfrm>
            <a:off x="3919095" y="1187971"/>
            <a:ext cx="914400" cy="296863"/>
          </a:xfrm>
          <a:prstGeom prst="rect">
            <a:avLst/>
          </a:prstGeom>
          <a:solidFill>
            <a:srgbClr val="FFFFFF"/>
          </a:solidFill>
          <a:ln w="9525">
            <a:solidFill>
              <a:srgbClr val="000000"/>
            </a:solidFill>
            <a:miter lim="800000"/>
          </a:ln>
        </p:spPr>
        <p:txBody>
          <a:bodyPr/>
          <a:lstStyle/>
          <a:p>
            <a:pPr algn="ctr" eaLnBrk="0" hangingPunct="0"/>
            <a:r>
              <a:rPr lang="zh-CN" altLang="en-US" sz="1400" dirty="0">
                <a:latin typeface="Times New Roman" panose="02020603050405020304" pitchFamily="18" charset="0"/>
              </a:rPr>
              <a:t>棒球队员</a:t>
            </a:r>
            <a:endParaRPr lang="zh-CN" altLang="en-US" sz="1400" dirty="0">
              <a:latin typeface="Times New Roman" panose="02020603050405020304" pitchFamily="18" charset="0"/>
            </a:endParaRPr>
          </a:p>
        </p:txBody>
      </p:sp>
      <p:sp>
        <p:nvSpPr>
          <p:cNvPr id="6" name="Text Box 4"/>
          <p:cNvSpPr txBox="1">
            <a:spLocks noChangeArrowheads="1"/>
          </p:cNvSpPr>
          <p:nvPr/>
        </p:nvSpPr>
        <p:spPr bwMode="auto">
          <a:xfrm>
            <a:off x="5176395" y="1187971"/>
            <a:ext cx="914400" cy="296863"/>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篮球队员</a:t>
            </a:r>
            <a:endParaRPr lang="zh-CN" altLang="en-US" sz="1400">
              <a:latin typeface="Times New Roman" panose="02020603050405020304" pitchFamily="18" charset="0"/>
            </a:endParaRPr>
          </a:p>
        </p:txBody>
      </p:sp>
      <p:sp>
        <p:nvSpPr>
          <p:cNvPr id="7" name="Text Box 5"/>
          <p:cNvSpPr txBox="1">
            <a:spLocks noChangeArrowheads="1"/>
          </p:cNvSpPr>
          <p:nvPr/>
        </p:nvSpPr>
        <p:spPr bwMode="auto">
          <a:xfrm>
            <a:off x="6433695" y="1187971"/>
            <a:ext cx="952500" cy="296863"/>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足球队员</a:t>
            </a:r>
            <a:endParaRPr lang="zh-CN" altLang="en-US" sz="1400">
              <a:latin typeface="Times New Roman" panose="02020603050405020304" pitchFamily="18" charset="0"/>
            </a:endParaRPr>
          </a:p>
        </p:txBody>
      </p:sp>
      <p:sp>
        <p:nvSpPr>
          <p:cNvPr id="8" name="Text Box 6"/>
          <p:cNvSpPr txBox="1">
            <a:spLocks noChangeArrowheads="1"/>
          </p:cNvSpPr>
          <p:nvPr/>
        </p:nvSpPr>
        <p:spPr bwMode="auto">
          <a:xfrm>
            <a:off x="7576695" y="1187971"/>
            <a:ext cx="1219200" cy="296863"/>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曲棍球队员</a:t>
            </a:r>
            <a:endParaRPr lang="zh-CN" altLang="en-US" sz="1400">
              <a:latin typeface="Times New Roman" panose="02020603050405020304" pitchFamily="18" charset="0"/>
            </a:endParaRPr>
          </a:p>
        </p:txBody>
      </p:sp>
      <p:sp>
        <p:nvSpPr>
          <p:cNvPr id="9" name="Text Box 7"/>
          <p:cNvSpPr txBox="1">
            <a:spLocks noChangeArrowheads="1"/>
          </p:cNvSpPr>
          <p:nvPr/>
        </p:nvSpPr>
        <p:spPr bwMode="auto">
          <a:xfrm>
            <a:off x="3157095" y="2330971"/>
            <a:ext cx="800100" cy="298450"/>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前    锋</a:t>
            </a:r>
            <a:endParaRPr lang="zh-CN" altLang="en-US" sz="1400">
              <a:latin typeface="Times New Roman" panose="02020603050405020304" pitchFamily="18" charset="0"/>
            </a:endParaRPr>
          </a:p>
        </p:txBody>
      </p:sp>
      <p:sp>
        <p:nvSpPr>
          <p:cNvPr id="10" name="Text Box 8"/>
          <p:cNvSpPr txBox="1">
            <a:spLocks noChangeArrowheads="1"/>
          </p:cNvSpPr>
          <p:nvPr/>
        </p:nvSpPr>
        <p:spPr bwMode="auto">
          <a:xfrm>
            <a:off x="4630295" y="2330971"/>
            <a:ext cx="800100" cy="298450"/>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前    卫</a:t>
            </a:r>
            <a:endParaRPr lang="en-US" sz="1400">
              <a:latin typeface="Times New Roman" panose="02020603050405020304" pitchFamily="18" charset="0"/>
            </a:endParaRPr>
          </a:p>
        </p:txBody>
      </p:sp>
      <p:sp>
        <p:nvSpPr>
          <p:cNvPr id="11" name="Text Box 9"/>
          <p:cNvSpPr txBox="1">
            <a:spLocks noChangeArrowheads="1"/>
          </p:cNvSpPr>
          <p:nvPr/>
        </p:nvSpPr>
        <p:spPr bwMode="auto">
          <a:xfrm>
            <a:off x="7233795" y="2330971"/>
            <a:ext cx="685800" cy="298450"/>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后</a:t>
            </a:r>
            <a:r>
              <a:rPr lang="zh-CN" altLang="en-US" sz="1400"/>
              <a:t>卫</a:t>
            </a:r>
            <a:endParaRPr lang="zh-CN" altLang="en-US" sz="1400"/>
          </a:p>
        </p:txBody>
      </p:sp>
      <p:sp>
        <p:nvSpPr>
          <p:cNvPr id="12" name="Text Box 10"/>
          <p:cNvSpPr txBox="1">
            <a:spLocks noChangeArrowheads="1"/>
          </p:cNvSpPr>
          <p:nvPr/>
        </p:nvSpPr>
        <p:spPr bwMode="auto">
          <a:xfrm>
            <a:off x="8948295" y="2330971"/>
            <a:ext cx="914400" cy="298450"/>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守 门 员</a:t>
            </a:r>
            <a:endParaRPr lang="zh-CN" altLang="en-US" sz="1400">
              <a:latin typeface="Times New Roman" panose="02020603050405020304" pitchFamily="18" charset="0"/>
            </a:endParaRPr>
          </a:p>
        </p:txBody>
      </p:sp>
      <p:sp>
        <p:nvSpPr>
          <p:cNvPr id="13" name="Text Box 11"/>
          <p:cNvSpPr txBox="1">
            <a:spLocks noChangeArrowheads="1"/>
          </p:cNvSpPr>
          <p:nvPr/>
        </p:nvSpPr>
        <p:spPr bwMode="auto">
          <a:xfrm>
            <a:off x="3068195" y="3113609"/>
            <a:ext cx="431800" cy="990600"/>
          </a:xfrm>
          <a:prstGeom prst="rect">
            <a:avLst/>
          </a:prstGeom>
          <a:solidFill>
            <a:srgbClr val="FFFFFF"/>
          </a:solidFill>
          <a:ln w="9525">
            <a:solidFill>
              <a:srgbClr val="000000"/>
            </a:solidFill>
            <a:miter lim="800000"/>
          </a:ln>
        </p:spPr>
        <p:txBody>
          <a:bodyPr vert="eaVert"/>
          <a:lstStyle/>
          <a:p>
            <a:pPr algn="ctr" eaLnBrk="0" hangingPunct="0"/>
            <a:r>
              <a:rPr lang="zh-CN" altLang="en-US" sz="1400">
                <a:latin typeface="Times New Roman" panose="02020603050405020304" pitchFamily="18" charset="0"/>
              </a:rPr>
              <a:t>第一前锋</a:t>
            </a:r>
            <a:endParaRPr lang="zh-CN" altLang="en-US" sz="1400">
              <a:latin typeface="Times New Roman" panose="02020603050405020304" pitchFamily="18" charset="0"/>
            </a:endParaRPr>
          </a:p>
        </p:txBody>
      </p:sp>
      <p:sp>
        <p:nvSpPr>
          <p:cNvPr id="14" name="Text Box 12"/>
          <p:cNvSpPr txBox="1">
            <a:spLocks noChangeArrowheads="1"/>
          </p:cNvSpPr>
          <p:nvPr/>
        </p:nvSpPr>
        <p:spPr bwMode="auto">
          <a:xfrm>
            <a:off x="3614295" y="3113609"/>
            <a:ext cx="431800" cy="990600"/>
          </a:xfrm>
          <a:prstGeom prst="rect">
            <a:avLst/>
          </a:prstGeom>
          <a:solidFill>
            <a:srgbClr val="FFFFFF"/>
          </a:solidFill>
          <a:ln w="9525">
            <a:solidFill>
              <a:srgbClr val="000000"/>
            </a:solidFill>
            <a:miter lim="800000"/>
          </a:ln>
        </p:spPr>
        <p:txBody>
          <a:bodyPr vert="eaVert"/>
          <a:lstStyle/>
          <a:p>
            <a:pPr algn="ctr" eaLnBrk="0" hangingPunct="0"/>
            <a:r>
              <a:rPr lang="zh-CN" altLang="en-US" sz="1400">
                <a:latin typeface="Times New Roman" panose="02020603050405020304" pitchFamily="18" charset="0"/>
              </a:rPr>
              <a:t>第二前锋</a:t>
            </a:r>
            <a:endParaRPr lang="zh-CN" altLang="en-US" sz="1400">
              <a:latin typeface="Times New Roman" panose="02020603050405020304" pitchFamily="18" charset="0"/>
            </a:endParaRPr>
          </a:p>
        </p:txBody>
      </p:sp>
      <p:sp>
        <p:nvSpPr>
          <p:cNvPr id="15" name="Text Box 13"/>
          <p:cNvSpPr txBox="1">
            <a:spLocks noChangeArrowheads="1"/>
          </p:cNvSpPr>
          <p:nvPr/>
        </p:nvSpPr>
        <p:spPr bwMode="auto">
          <a:xfrm>
            <a:off x="4338195" y="3139009"/>
            <a:ext cx="395288" cy="990600"/>
          </a:xfrm>
          <a:prstGeom prst="rect">
            <a:avLst/>
          </a:prstGeom>
          <a:solidFill>
            <a:srgbClr val="FFFFFF"/>
          </a:solidFill>
          <a:ln w="9525">
            <a:solidFill>
              <a:srgbClr val="000000"/>
            </a:solidFill>
            <a:miter lim="800000"/>
          </a:ln>
        </p:spPr>
        <p:txBody>
          <a:bodyPr vert="eaVert"/>
          <a:lstStyle/>
          <a:p>
            <a:pPr algn="ctr" eaLnBrk="0" hangingPunct="0"/>
            <a:r>
              <a:rPr lang="zh-CN" altLang="en-US" sz="1400">
                <a:latin typeface="Times New Roman" panose="02020603050405020304" pitchFamily="18" charset="0"/>
              </a:rPr>
              <a:t>左前卫</a:t>
            </a:r>
            <a:endParaRPr lang="zh-CN" altLang="en-US" sz="1400">
              <a:latin typeface="Times New Roman" panose="02020603050405020304" pitchFamily="18" charset="0"/>
            </a:endParaRPr>
          </a:p>
        </p:txBody>
      </p:sp>
      <p:sp>
        <p:nvSpPr>
          <p:cNvPr id="16" name="Text Box 14"/>
          <p:cNvSpPr txBox="1">
            <a:spLocks noChangeArrowheads="1"/>
          </p:cNvSpPr>
          <p:nvPr/>
        </p:nvSpPr>
        <p:spPr bwMode="auto">
          <a:xfrm>
            <a:off x="5290695" y="3126309"/>
            <a:ext cx="431800" cy="990600"/>
          </a:xfrm>
          <a:prstGeom prst="rect">
            <a:avLst/>
          </a:prstGeom>
          <a:solidFill>
            <a:srgbClr val="FFFFFF"/>
          </a:solidFill>
          <a:ln w="9525">
            <a:solidFill>
              <a:srgbClr val="000000"/>
            </a:solidFill>
            <a:miter lim="800000"/>
          </a:ln>
        </p:spPr>
        <p:txBody>
          <a:bodyPr vert="eaVert"/>
          <a:lstStyle/>
          <a:p>
            <a:pPr algn="ctr" eaLnBrk="0" hangingPunct="0"/>
            <a:r>
              <a:rPr lang="zh-CN" altLang="en-US" sz="1400">
                <a:latin typeface="Times New Roman" panose="02020603050405020304" pitchFamily="18" charset="0"/>
              </a:rPr>
              <a:t>右前卫</a:t>
            </a:r>
            <a:endParaRPr lang="zh-CN" altLang="en-US" sz="1400">
              <a:latin typeface="Times New Roman" panose="02020603050405020304" pitchFamily="18" charset="0"/>
            </a:endParaRPr>
          </a:p>
        </p:txBody>
      </p:sp>
      <p:sp>
        <p:nvSpPr>
          <p:cNvPr id="17" name="Text Box 15"/>
          <p:cNvSpPr txBox="1">
            <a:spLocks noChangeArrowheads="1"/>
          </p:cNvSpPr>
          <p:nvPr/>
        </p:nvSpPr>
        <p:spPr bwMode="auto">
          <a:xfrm>
            <a:off x="4795395" y="3126309"/>
            <a:ext cx="457200" cy="990600"/>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组织前卫</a:t>
            </a:r>
            <a:endParaRPr lang="zh-CN" altLang="en-US" sz="1400">
              <a:latin typeface="Times New Roman" panose="02020603050405020304" pitchFamily="18" charset="0"/>
            </a:endParaRPr>
          </a:p>
        </p:txBody>
      </p:sp>
      <p:sp>
        <p:nvSpPr>
          <p:cNvPr id="18" name="Text Box 16"/>
          <p:cNvSpPr txBox="1">
            <a:spLocks noChangeArrowheads="1"/>
          </p:cNvSpPr>
          <p:nvPr/>
        </p:nvSpPr>
        <p:spPr bwMode="auto">
          <a:xfrm>
            <a:off x="6205095" y="3126309"/>
            <a:ext cx="431800" cy="990600"/>
          </a:xfrm>
          <a:prstGeom prst="rect">
            <a:avLst/>
          </a:prstGeom>
          <a:solidFill>
            <a:srgbClr val="FFFFFF"/>
          </a:solidFill>
          <a:ln w="9525">
            <a:solidFill>
              <a:srgbClr val="000000"/>
            </a:solidFill>
            <a:miter lim="800000"/>
          </a:ln>
        </p:spPr>
        <p:txBody>
          <a:bodyPr vert="eaVert"/>
          <a:lstStyle/>
          <a:p>
            <a:pPr algn="ctr" eaLnBrk="0" hangingPunct="0"/>
            <a:r>
              <a:rPr lang="zh-CN" altLang="en-US" sz="1400">
                <a:latin typeface="Times New Roman" panose="02020603050405020304" pitchFamily="18" charset="0"/>
              </a:rPr>
              <a:t>左后卫</a:t>
            </a:r>
            <a:endParaRPr lang="zh-CN" altLang="en-US" sz="1400">
              <a:latin typeface="Times New Roman" panose="02020603050405020304" pitchFamily="18" charset="0"/>
            </a:endParaRPr>
          </a:p>
        </p:txBody>
      </p:sp>
      <p:sp>
        <p:nvSpPr>
          <p:cNvPr id="19" name="Text Box 17"/>
          <p:cNvSpPr txBox="1">
            <a:spLocks noChangeArrowheads="1"/>
          </p:cNvSpPr>
          <p:nvPr/>
        </p:nvSpPr>
        <p:spPr bwMode="auto">
          <a:xfrm>
            <a:off x="6776595" y="3126309"/>
            <a:ext cx="419100" cy="990600"/>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盯人中卫</a:t>
            </a:r>
            <a:endParaRPr lang="zh-CN" altLang="en-US" sz="1400">
              <a:latin typeface="Times New Roman" panose="02020603050405020304" pitchFamily="18" charset="0"/>
            </a:endParaRPr>
          </a:p>
        </p:txBody>
      </p:sp>
      <p:sp>
        <p:nvSpPr>
          <p:cNvPr id="20" name="Text Box 18"/>
          <p:cNvSpPr txBox="1">
            <a:spLocks noChangeArrowheads="1"/>
          </p:cNvSpPr>
          <p:nvPr/>
        </p:nvSpPr>
        <p:spPr bwMode="auto">
          <a:xfrm>
            <a:off x="7881495" y="3126309"/>
            <a:ext cx="457200" cy="990600"/>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盯人中卫</a:t>
            </a:r>
            <a:endParaRPr lang="zh-CN" altLang="en-US" sz="1400">
              <a:latin typeface="Times New Roman" panose="02020603050405020304" pitchFamily="18" charset="0"/>
            </a:endParaRPr>
          </a:p>
        </p:txBody>
      </p:sp>
      <p:sp>
        <p:nvSpPr>
          <p:cNvPr id="21" name="Text Box 19"/>
          <p:cNvSpPr txBox="1">
            <a:spLocks noChangeArrowheads="1"/>
          </p:cNvSpPr>
          <p:nvPr/>
        </p:nvSpPr>
        <p:spPr bwMode="auto">
          <a:xfrm>
            <a:off x="7348095" y="3126309"/>
            <a:ext cx="457200" cy="990600"/>
          </a:xfrm>
          <a:prstGeom prst="rect">
            <a:avLst/>
          </a:prstGeom>
          <a:solidFill>
            <a:srgbClr val="FFFFFF"/>
          </a:solidFill>
          <a:ln w="9525">
            <a:solidFill>
              <a:srgbClr val="000000"/>
            </a:solidFill>
            <a:miter lim="800000"/>
          </a:ln>
        </p:spPr>
        <p:txBody>
          <a:bodyPr/>
          <a:lstStyle/>
          <a:p>
            <a:pPr algn="ctr" eaLnBrk="0" hangingPunct="0"/>
            <a:r>
              <a:rPr lang="zh-CN" altLang="en-US" sz="1400">
                <a:latin typeface="Times New Roman" panose="02020603050405020304" pitchFamily="18" charset="0"/>
              </a:rPr>
              <a:t>自由中卫</a:t>
            </a:r>
            <a:endParaRPr lang="zh-CN" altLang="en-US" sz="1400">
              <a:latin typeface="Times New Roman" panose="02020603050405020304" pitchFamily="18" charset="0"/>
            </a:endParaRPr>
          </a:p>
        </p:txBody>
      </p:sp>
      <p:sp>
        <p:nvSpPr>
          <p:cNvPr id="22" name="Text Box 20"/>
          <p:cNvSpPr txBox="1">
            <a:spLocks noChangeArrowheads="1"/>
          </p:cNvSpPr>
          <p:nvPr/>
        </p:nvSpPr>
        <p:spPr bwMode="auto">
          <a:xfrm>
            <a:off x="8414895" y="3126309"/>
            <a:ext cx="457200" cy="990600"/>
          </a:xfrm>
          <a:prstGeom prst="rect">
            <a:avLst/>
          </a:prstGeom>
          <a:solidFill>
            <a:srgbClr val="FFFFFF"/>
          </a:solidFill>
          <a:ln w="9525">
            <a:solidFill>
              <a:srgbClr val="000000"/>
            </a:solidFill>
            <a:miter lim="800000"/>
          </a:ln>
        </p:spPr>
        <p:txBody>
          <a:bodyPr vert="eaVert"/>
          <a:lstStyle/>
          <a:p>
            <a:pPr algn="ctr" eaLnBrk="0" hangingPunct="0"/>
            <a:r>
              <a:rPr lang="zh-CN" altLang="en-US" sz="1400">
                <a:latin typeface="Times New Roman" panose="02020603050405020304" pitchFamily="18" charset="0"/>
              </a:rPr>
              <a:t>后右卫</a:t>
            </a:r>
            <a:endParaRPr lang="zh-CN" altLang="en-US" sz="1400">
              <a:latin typeface="Times New Roman" panose="02020603050405020304" pitchFamily="18" charset="0"/>
            </a:endParaRPr>
          </a:p>
        </p:txBody>
      </p:sp>
      <p:sp>
        <p:nvSpPr>
          <p:cNvPr id="23" name="Text Box 21"/>
          <p:cNvSpPr txBox="1">
            <a:spLocks noChangeArrowheads="1"/>
          </p:cNvSpPr>
          <p:nvPr/>
        </p:nvSpPr>
        <p:spPr bwMode="auto">
          <a:xfrm>
            <a:off x="9176895" y="3126309"/>
            <a:ext cx="457200" cy="990600"/>
          </a:xfrm>
          <a:prstGeom prst="rect">
            <a:avLst/>
          </a:prstGeom>
          <a:solidFill>
            <a:srgbClr val="FFFFFF"/>
          </a:solidFill>
          <a:ln w="9525">
            <a:solidFill>
              <a:srgbClr val="000000"/>
            </a:solidFill>
            <a:miter lim="800000"/>
          </a:ln>
        </p:spPr>
        <p:txBody>
          <a:bodyPr vert="eaVert"/>
          <a:lstStyle/>
          <a:p>
            <a:pPr algn="ctr" eaLnBrk="0" hangingPunct="0"/>
            <a:r>
              <a:rPr lang="zh-CN" altLang="en-US" sz="1400">
                <a:latin typeface="Times New Roman" panose="02020603050405020304" pitchFamily="18" charset="0"/>
              </a:rPr>
              <a:t>守门员</a:t>
            </a:r>
            <a:endParaRPr lang="zh-CN" altLang="en-US" sz="1400">
              <a:latin typeface="Times New Roman" panose="02020603050405020304" pitchFamily="18" charset="0"/>
            </a:endParaRPr>
          </a:p>
        </p:txBody>
      </p:sp>
      <p:sp>
        <p:nvSpPr>
          <p:cNvPr id="24" name="Text Box 22"/>
          <p:cNvSpPr txBox="1">
            <a:spLocks noChangeArrowheads="1"/>
          </p:cNvSpPr>
          <p:nvPr/>
        </p:nvSpPr>
        <p:spPr bwMode="auto">
          <a:xfrm>
            <a:off x="3080895" y="4475684"/>
            <a:ext cx="1065213" cy="693737"/>
          </a:xfrm>
          <a:prstGeom prst="rect">
            <a:avLst/>
          </a:prstGeom>
          <a:solidFill>
            <a:srgbClr val="FFFFFF"/>
          </a:solidFill>
          <a:ln w="9525">
            <a:solidFill>
              <a:srgbClr val="000000"/>
            </a:solidFill>
            <a:miter lim="800000"/>
          </a:ln>
        </p:spPr>
        <p:txBody>
          <a:bodyPr/>
          <a:lstStyle/>
          <a:p>
            <a:pPr algn="just" eaLnBrk="0" hangingPunct="0"/>
            <a:r>
              <a:rPr lang="zh-CN" altLang="en-US" sz="1400">
                <a:latin typeface="Times New Roman" panose="02020603050405020304" pitchFamily="18" charset="0"/>
              </a:rPr>
              <a:t>将足球送入对方大门</a:t>
            </a:r>
            <a:endParaRPr lang="zh-CN" altLang="en-US" sz="1400">
              <a:latin typeface="Times New Roman" panose="02020603050405020304" pitchFamily="18" charset="0"/>
            </a:endParaRPr>
          </a:p>
        </p:txBody>
      </p:sp>
      <p:sp>
        <p:nvSpPr>
          <p:cNvPr id="25" name="Text Box 23"/>
          <p:cNvSpPr txBox="1">
            <a:spLocks noChangeArrowheads="1"/>
          </p:cNvSpPr>
          <p:nvPr/>
        </p:nvSpPr>
        <p:spPr bwMode="auto">
          <a:xfrm>
            <a:off x="3080895" y="5561534"/>
            <a:ext cx="1065213" cy="693737"/>
          </a:xfrm>
          <a:prstGeom prst="rect">
            <a:avLst/>
          </a:prstGeom>
          <a:solidFill>
            <a:srgbClr val="FFFFFF"/>
          </a:solidFill>
          <a:ln w="9525">
            <a:solidFill>
              <a:srgbClr val="000000"/>
            </a:solidFill>
            <a:miter lim="800000"/>
          </a:ln>
        </p:spPr>
        <p:txBody>
          <a:bodyPr/>
          <a:lstStyle/>
          <a:p>
            <a:pPr algn="just" eaLnBrk="0" hangingPunct="0"/>
            <a:r>
              <a:rPr lang="zh-CN" altLang="en-US" sz="1400">
                <a:latin typeface="Times New Roman" panose="02020603050405020304" pitchFamily="18" charset="0"/>
              </a:rPr>
              <a:t>过人技术，射门技术等</a:t>
            </a:r>
            <a:endParaRPr lang="zh-CN" altLang="en-US" sz="1400">
              <a:latin typeface="Times New Roman" panose="02020603050405020304" pitchFamily="18" charset="0"/>
            </a:endParaRPr>
          </a:p>
        </p:txBody>
      </p:sp>
      <p:sp>
        <p:nvSpPr>
          <p:cNvPr id="26" name="Text Box 24"/>
          <p:cNvSpPr txBox="1">
            <a:spLocks noChangeArrowheads="1"/>
          </p:cNvSpPr>
          <p:nvPr/>
        </p:nvSpPr>
        <p:spPr bwMode="auto">
          <a:xfrm>
            <a:off x="4300095" y="4410596"/>
            <a:ext cx="1798638" cy="792163"/>
          </a:xfrm>
          <a:prstGeom prst="rect">
            <a:avLst/>
          </a:prstGeom>
          <a:solidFill>
            <a:srgbClr val="FFFFFF"/>
          </a:solidFill>
          <a:ln w="9525">
            <a:solidFill>
              <a:srgbClr val="000000"/>
            </a:solidFill>
            <a:miter lim="800000"/>
          </a:ln>
        </p:spPr>
        <p:txBody>
          <a:bodyPr/>
          <a:lstStyle/>
          <a:p>
            <a:pPr algn="just" eaLnBrk="0" hangingPunct="0"/>
            <a:r>
              <a:rPr lang="zh-CN" altLang="en-US" sz="1400">
                <a:latin typeface="Times New Roman" panose="02020603050405020304" pitchFamily="18" charset="0"/>
              </a:rPr>
              <a:t>控制中场；组织进攻为前锋制造进攻的机会；破坏对方进攻等</a:t>
            </a:r>
            <a:endParaRPr lang="zh-CN" altLang="en-US" sz="1400">
              <a:latin typeface="Times New Roman" panose="02020603050405020304" pitchFamily="18" charset="0"/>
            </a:endParaRPr>
          </a:p>
        </p:txBody>
      </p:sp>
      <p:sp>
        <p:nvSpPr>
          <p:cNvPr id="27" name="Text Box 25"/>
          <p:cNvSpPr txBox="1">
            <a:spLocks noChangeArrowheads="1"/>
          </p:cNvSpPr>
          <p:nvPr/>
        </p:nvSpPr>
        <p:spPr bwMode="auto">
          <a:xfrm>
            <a:off x="4300095" y="5418659"/>
            <a:ext cx="1798638" cy="1150937"/>
          </a:xfrm>
          <a:prstGeom prst="rect">
            <a:avLst/>
          </a:prstGeom>
          <a:solidFill>
            <a:srgbClr val="FFFFFF"/>
          </a:solidFill>
          <a:ln w="9525">
            <a:solidFill>
              <a:srgbClr val="000000"/>
            </a:solidFill>
            <a:miter lim="800000"/>
          </a:ln>
        </p:spPr>
        <p:txBody>
          <a:bodyPr/>
          <a:lstStyle/>
          <a:p>
            <a:pPr algn="just" eaLnBrk="0" hangingPunct="0"/>
            <a:r>
              <a:rPr lang="zh-CN" altLang="en-US" sz="1400">
                <a:latin typeface="Times New Roman" panose="02020603050405020304" pitchFamily="18" charset="0"/>
              </a:rPr>
              <a:t>要求队员有良好的脚法，有一定拼抢、反拼抢能力，具有良好的组织意识，转接球技术等</a:t>
            </a:r>
            <a:endParaRPr lang="zh-CN" altLang="en-US" sz="1400">
              <a:latin typeface="Times New Roman" panose="02020603050405020304" pitchFamily="18" charset="0"/>
            </a:endParaRPr>
          </a:p>
        </p:txBody>
      </p:sp>
      <p:sp>
        <p:nvSpPr>
          <p:cNvPr id="28" name="Text Box 26"/>
          <p:cNvSpPr txBox="1">
            <a:spLocks noChangeArrowheads="1"/>
          </p:cNvSpPr>
          <p:nvPr/>
        </p:nvSpPr>
        <p:spPr bwMode="auto">
          <a:xfrm>
            <a:off x="6743258" y="4480446"/>
            <a:ext cx="1493837" cy="1155700"/>
          </a:xfrm>
          <a:prstGeom prst="rect">
            <a:avLst/>
          </a:prstGeom>
          <a:solidFill>
            <a:srgbClr val="FFFFFF"/>
          </a:solidFill>
          <a:ln w="9525">
            <a:solidFill>
              <a:srgbClr val="000000"/>
            </a:solidFill>
            <a:miter lim="800000"/>
          </a:ln>
        </p:spPr>
        <p:txBody>
          <a:bodyPr/>
          <a:lstStyle/>
          <a:p>
            <a:pPr algn="just" eaLnBrk="0" hangingPunct="0"/>
            <a:r>
              <a:rPr lang="zh-CN" altLang="en-US" sz="1400">
                <a:latin typeface="Times New Roman" panose="02020603050405020304" pitchFamily="18" charset="0"/>
              </a:rPr>
              <a:t>防范对方前锋将球带进自己的禁区；自由中位在防守是起到补位作用等</a:t>
            </a:r>
            <a:endParaRPr lang="zh-CN" altLang="en-US" sz="1400">
              <a:latin typeface="Times New Roman" panose="02020603050405020304" pitchFamily="18" charset="0"/>
            </a:endParaRPr>
          </a:p>
        </p:txBody>
      </p:sp>
      <p:sp>
        <p:nvSpPr>
          <p:cNvPr id="29" name="Text Box 27"/>
          <p:cNvSpPr txBox="1">
            <a:spLocks noChangeArrowheads="1"/>
          </p:cNvSpPr>
          <p:nvPr/>
        </p:nvSpPr>
        <p:spPr bwMode="auto">
          <a:xfrm>
            <a:off x="6743258" y="5850459"/>
            <a:ext cx="1493837" cy="484187"/>
          </a:xfrm>
          <a:prstGeom prst="rect">
            <a:avLst/>
          </a:prstGeom>
          <a:solidFill>
            <a:srgbClr val="FFFFFF"/>
          </a:solidFill>
          <a:ln w="9525">
            <a:solidFill>
              <a:srgbClr val="000000"/>
            </a:solidFill>
            <a:miter lim="800000"/>
          </a:ln>
        </p:spPr>
        <p:txBody>
          <a:bodyPr/>
          <a:lstStyle/>
          <a:p>
            <a:pPr algn="just" eaLnBrk="0" hangingPunct="0"/>
            <a:r>
              <a:rPr lang="zh-CN" altLang="en-US" sz="1400">
                <a:latin typeface="Times New Roman" panose="02020603050405020304" pitchFamily="18" charset="0"/>
              </a:rPr>
              <a:t>有中长传接球技术等</a:t>
            </a:r>
            <a:endParaRPr lang="zh-CN" altLang="en-US" sz="1400">
              <a:latin typeface="Times New Roman" panose="02020603050405020304" pitchFamily="18" charset="0"/>
            </a:endParaRPr>
          </a:p>
        </p:txBody>
      </p:sp>
      <p:sp>
        <p:nvSpPr>
          <p:cNvPr id="30" name="Text Box 28"/>
          <p:cNvSpPr txBox="1">
            <a:spLocks noChangeArrowheads="1"/>
          </p:cNvSpPr>
          <p:nvPr/>
        </p:nvSpPr>
        <p:spPr bwMode="auto">
          <a:xfrm>
            <a:off x="8643495" y="4480446"/>
            <a:ext cx="1484313" cy="914400"/>
          </a:xfrm>
          <a:prstGeom prst="rect">
            <a:avLst/>
          </a:prstGeom>
          <a:solidFill>
            <a:srgbClr val="FFFFFF"/>
          </a:solidFill>
          <a:ln w="9525">
            <a:solidFill>
              <a:srgbClr val="000000"/>
            </a:solidFill>
            <a:miter lim="800000"/>
          </a:ln>
        </p:spPr>
        <p:txBody>
          <a:bodyPr/>
          <a:lstStyle/>
          <a:p>
            <a:pPr algn="just" eaLnBrk="0" hangingPunct="0"/>
            <a:r>
              <a:rPr lang="zh-CN" altLang="en-US" sz="1400">
                <a:latin typeface="Times New Roman" panose="02020603050405020304" pitchFamily="18" charset="0"/>
              </a:rPr>
              <a:t>防守任务；接对方向禁区射来的每一个球。</a:t>
            </a:r>
            <a:endParaRPr lang="zh-CN" altLang="en-US" sz="1400">
              <a:latin typeface="Times New Roman" panose="02020603050405020304" pitchFamily="18" charset="0"/>
            </a:endParaRPr>
          </a:p>
        </p:txBody>
      </p:sp>
      <p:sp>
        <p:nvSpPr>
          <p:cNvPr id="31" name="Text Box 29"/>
          <p:cNvSpPr txBox="1">
            <a:spLocks noChangeArrowheads="1"/>
          </p:cNvSpPr>
          <p:nvPr/>
        </p:nvSpPr>
        <p:spPr bwMode="auto">
          <a:xfrm>
            <a:off x="8643495" y="5740921"/>
            <a:ext cx="1484313" cy="828675"/>
          </a:xfrm>
          <a:prstGeom prst="rect">
            <a:avLst/>
          </a:prstGeom>
          <a:solidFill>
            <a:srgbClr val="FFFFFF"/>
          </a:solidFill>
          <a:ln w="9525">
            <a:solidFill>
              <a:srgbClr val="000000"/>
            </a:solidFill>
            <a:miter lim="800000"/>
          </a:ln>
        </p:spPr>
        <p:txBody>
          <a:bodyPr/>
          <a:lstStyle/>
          <a:p>
            <a:pPr algn="just" eaLnBrk="0" hangingPunct="0"/>
            <a:r>
              <a:rPr lang="zh-CN" altLang="en-US" sz="1400">
                <a:latin typeface="Times New Roman" panose="02020603050405020304" pitchFamily="18" charset="0"/>
              </a:rPr>
              <a:t>反应灵敏、判断准确，具有良好的弹跳能力等</a:t>
            </a:r>
            <a:endParaRPr lang="zh-CN" altLang="en-US" sz="1400">
              <a:latin typeface="Times New Roman" panose="02020603050405020304" pitchFamily="18" charset="0"/>
            </a:endParaRPr>
          </a:p>
        </p:txBody>
      </p:sp>
      <p:cxnSp>
        <p:nvCxnSpPr>
          <p:cNvPr id="32" name="AutoShape 31"/>
          <p:cNvCxnSpPr>
            <a:cxnSpLocks noChangeShapeType="1"/>
            <a:stCxn id="4" idx="2"/>
            <a:endCxn id="5" idx="0"/>
          </p:cNvCxnSpPr>
          <p:nvPr/>
        </p:nvCxnSpPr>
        <p:spPr bwMode="auto">
          <a:xfrm rot="5400000">
            <a:off x="5131945" y="-18529"/>
            <a:ext cx="450850" cy="1962150"/>
          </a:xfrm>
          <a:prstGeom prst="bentConnector3">
            <a:avLst>
              <a:gd name="adj1" fmla="val 49648"/>
            </a:avLst>
          </a:prstGeom>
          <a:noFill/>
          <a:ln w="9525">
            <a:solidFill>
              <a:schemeClr val="tx1"/>
            </a:solidFill>
            <a:miter lim="800000"/>
          </a:ln>
        </p:spPr>
      </p:cxnSp>
      <p:cxnSp>
        <p:nvCxnSpPr>
          <p:cNvPr id="33" name="AutoShape 32"/>
          <p:cNvCxnSpPr>
            <a:cxnSpLocks noChangeShapeType="1"/>
            <a:stCxn id="4" idx="2"/>
            <a:endCxn id="6" idx="0"/>
          </p:cNvCxnSpPr>
          <p:nvPr/>
        </p:nvCxnSpPr>
        <p:spPr bwMode="auto">
          <a:xfrm rot="5400000">
            <a:off x="5760595" y="610121"/>
            <a:ext cx="450850" cy="704850"/>
          </a:xfrm>
          <a:prstGeom prst="bentConnector3">
            <a:avLst>
              <a:gd name="adj1" fmla="val 49648"/>
            </a:avLst>
          </a:prstGeom>
          <a:noFill/>
          <a:ln w="9525">
            <a:solidFill>
              <a:schemeClr val="tx1"/>
            </a:solidFill>
            <a:miter lim="800000"/>
          </a:ln>
        </p:spPr>
      </p:cxnSp>
      <p:cxnSp>
        <p:nvCxnSpPr>
          <p:cNvPr id="34" name="AutoShape 33"/>
          <p:cNvCxnSpPr>
            <a:cxnSpLocks noChangeShapeType="1"/>
            <a:stCxn id="4" idx="2"/>
            <a:endCxn id="8" idx="0"/>
          </p:cNvCxnSpPr>
          <p:nvPr/>
        </p:nvCxnSpPr>
        <p:spPr bwMode="auto">
          <a:xfrm rot="16200000" flipH="1">
            <a:off x="7036945" y="38621"/>
            <a:ext cx="450850" cy="1847850"/>
          </a:xfrm>
          <a:prstGeom prst="bentConnector3">
            <a:avLst>
              <a:gd name="adj1" fmla="val 49648"/>
            </a:avLst>
          </a:prstGeom>
          <a:noFill/>
          <a:ln w="9525">
            <a:solidFill>
              <a:schemeClr val="tx1"/>
            </a:solidFill>
            <a:miter lim="800000"/>
          </a:ln>
        </p:spPr>
      </p:cxnSp>
      <p:cxnSp>
        <p:nvCxnSpPr>
          <p:cNvPr id="35" name="AutoShape 34"/>
          <p:cNvCxnSpPr>
            <a:cxnSpLocks noChangeShapeType="1"/>
            <a:stCxn id="4" idx="2"/>
            <a:endCxn id="7" idx="0"/>
          </p:cNvCxnSpPr>
          <p:nvPr/>
        </p:nvCxnSpPr>
        <p:spPr bwMode="auto">
          <a:xfrm rot="16200000" flipH="1">
            <a:off x="6398770" y="676796"/>
            <a:ext cx="450850" cy="571500"/>
          </a:xfrm>
          <a:prstGeom prst="bentConnector3">
            <a:avLst>
              <a:gd name="adj1" fmla="val 49648"/>
            </a:avLst>
          </a:prstGeom>
          <a:noFill/>
          <a:ln w="9525">
            <a:solidFill>
              <a:schemeClr val="tx1"/>
            </a:solidFill>
            <a:miter lim="800000"/>
          </a:ln>
        </p:spPr>
      </p:cxnSp>
      <p:cxnSp>
        <p:nvCxnSpPr>
          <p:cNvPr id="36" name="AutoShape 35"/>
          <p:cNvCxnSpPr>
            <a:cxnSpLocks noChangeShapeType="1"/>
            <a:stCxn id="9" idx="1"/>
            <a:endCxn id="24" idx="1"/>
          </p:cNvCxnSpPr>
          <p:nvPr/>
        </p:nvCxnSpPr>
        <p:spPr bwMode="auto">
          <a:xfrm rot="10800000" flipV="1">
            <a:off x="3080895" y="2480196"/>
            <a:ext cx="76200" cy="2343150"/>
          </a:xfrm>
          <a:prstGeom prst="bentConnector3">
            <a:avLst>
              <a:gd name="adj1" fmla="val 400000"/>
            </a:avLst>
          </a:prstGeom>
          <a:noFill/>
          <a:ln w="9525">
            <a:solidFill>
              <a:schemeClr val="tx1"/>
            </a:solidFill>
            <a:miter lim="800000"/>
            <a:tailEnd type="triangle" w="med" len="med"/>
          </a:ln>
        </p:spPr>
      </p:cxnSp>
      <p:cxnSp>
        <p:nvCxnSpPr>
          <p:cNvPr id="37" name="AutoShape 36"/>
          <p:cNvCxnSpPr>
            <a:cxnSpLocks noChangeShapeType="1"/>
            <a:stCxn id="9" idx="2"/>
            <a:endCxn id="13" idx="0"/>
          </p:cNvCxnSpPr>
          <p:nvPr/>
        </p:nvCxnSpPr>
        <p:spPr bwMode="auto">
          <a:xfrm rot="5400000">
            <a:off x="3178526" y="2734990"/>
            <a:ext cx="484188" cy="273050"/>
          </a:xfrm>
          <a:prstGeom prst="bentConnector3">
            <a:avLst>
              <a:gd name="adj1" fmla="val 49838"/>
            </a:avLst>
          </a:prstGeom>
          <a:noFill/>
          <a:ln w="9525">
            <a:solidFill>
              <a:schemeClr val="tx1"/>
            </a:solidFill>
            <a:miter lim="800000"/>
          </a:ln>
        </p:spPr>
      </p:cxnSp>
      <p:cxnSp>
        <p:nvCxnSpPr>
          <p:cNvPr id="38" name="AutoShape 37"/>
          <p:cNvCxnSpPr>
            <a:cxnSpLocks noChangeShapeType="1"/>
            <a:stCxn id="9" idx="2"/>
            <a:endCxn id="14" idx="0"/>
          </p:cNvCxnSpPr>
          <p:nvPr/>
        </p:nvCxnSpPr>
        <p:spPr bwMode="auto">
          <a:xfrm rot="16200000" flipH="1">
            <a:off x="3451576" y="2734990"/>
            <a:ext cx="484188" cy="273050"/>
          </a:xfrm>
          <a:prstGeom prst="bentConnector3">
            <a:avLst>
              <a:gd name="adj1" fmla="val 49838"/>
            </a:avLst>
          </a:prstGeom>
          <a:noFill/>
          <a:ln w="9525">
            <a:solidFill>
              <a:schemeClr val="tx1"/>
            </a:solidFill>
            <a:miter lim="800000"/>
          </a:ln>
        </p:spPr>
      </p:cxnSp>
      <p:cxnSp>
        <p:nvCxnSpPr>
          <p:cNvPr id="39" name="AutoShape 38"/>
          <p:cNvCxnSpPr>
            <a:cxnSpLocks noChangeShapeType="1"/>
            <a:stCxn id="12" idx="3"/>
            <a:endCxn id="30" idx="3"/>
          </p:cNvCxnSpPr>
          <p:nvPr/>
        </p:nvCxnSpPr>
        <p:spPr bwMode="auto">
          <a:xfrm>
            <a:off x="9862695" y="2480196"/>
            <a:ext cx="265113" cy="2457450"/>
          </a:xfrm>
          <a:prstGeom prst="bentConnector3">
            <a:avLst>
              <a:gd name="adj1" fmla="val 185630"/>
            </a:avLst>
          </a:prstGeom>
          <a:noFill/>
          <a:ln w="9525">
            <a:solidFill>
              <a:schemeClr val="tx1"/>
            </a:solidFill>
            <a:miter lim="800000"/>
            <a:tailEnd type="triangle" w="med" len="med"/>
          </a:ln>
        </p:spPr>
      </p:cxnSp>
      <p:cxnSp>
        <p:nvCxnSpPr>
          <p:cNvPr id="40" name="AutoShape 39"/>
          <p:cNvCxnSpPr>
            <a:cxnSpLocks noChangeShapeType="1"/>
            <a:stCxn id="11" idx="2"/>
            <a:endCxn id="18" idx="0"/>
          </p:cNvCxnSpPr>
          <p:nvPr/>
        </p:nvCxnSpPr>
        <p:spPr bwMode="auto">
          <a:xfrm rot="5400000">
            <a:off x="6750401" y="2300015"/>
            <a:ext cx="496888" cy="1155700"/>
          </a:xfrm>
          <a:prstGeom prst="bentConnector3">
            <a:avLst>
              <a:gd name="adj1" fmla="val 49838"/>
            </a:avLst>
          </a:prstGeom>
          <a:noFill/>
          <a:ln w="9525">
            <a:solidFill>
              <a:schemeClr val="tx1"/>
            </a:solidFill>
            <a:miter lim="800000"/>
          </a:ln>
        </p:spPr>
      </p:cxnSp>
      <p:cxnSp>
        <p:nvCxnSpPr>
          <p:cNvPr id="41" name="AutoShape 40"/>
          <p:cNvCxnSpPr>
            <a:cxnSpLocks noChangeShapeType="1"/>
            <a:stCxn id="11" idx="2"/>
            <a:endCxn id="19" idx="0"/>
          </p:cNvCxnSpPr>
          <p:nvPr/>
        </p:nvCxnSpPr>
        <p:spPr bwMode="auto">
          <a:xfrm rot="5400000">
            <a:off x="7032976" y="2582590"/>
            <a:ext cx="496888" cy="590550"/>
          </a:xfrm>
          <a:prstGeom prst="bentConnector3">
            <a:avLst>
              <a:gd name="adj1" fmla="val 49838"/>
            </a:avLst>
          </a:prstGeom>
          <a:noFill/>
          <a:ln w="9525">
            <a:solidFill>
              <a:schemeClr val="tx1"/>
            </a:solidFill>
            <a:miter lim="800000"/>
          </a:ln>
        </p:spPr>
      </p:cxnSp>
      <p:cxnSp>
        <p:nvCxnSpPr>
          <p:cNvPr id="42" name="AutoShape 41"/>
          <p:cNvCxnSpPr>
            <a:cxnSpLocks noChangeShapeType="1"/>
            <a:stCxn id="11" idx="2"/>
            <a:endCxn id="20" idx="0"/>
          </p:cNvCxnSpPr>
          <p:nvPr/>
        </p:nvCxnSpPr>
        <p:spPr bwMode="auto">
          <a:xfrm rot="16200000" flipH="1">
            <a:off x="7594951" y="2611165"/>
            <a:ext cx="496888" cy="533400"/>
          </a:xfrm>
          <a:prstGeom prst="bentConnector3">
            <a:avLst>
              <a:gd name="adj1" fmla="val 49838"/>
            </a:avLst>
          </a:prstGeom>
          <a:noFill/>
          <a:ln w="9525">
            <a:solidFill>
              <a:schemeClr val="tx1"/>
            </a:solidFill>
            <a:miter lim="800000"/>
          </a:ln>
        </p:spPr>
      </p:cxnSp>
      <p:cxnSp>
        <p:nvCxnSpPr>
          <p:cNvPr id="43" name="AutoShape 42"/>
          <p:cNvCxnSpPr>
            <a:cxnSpLocks noChangeShapeType="1"/>
            <a:stCxn id="11" idx="2"/>
            <a:endCxn id="21" idx="0"/>
          </p:cNvCxnSpPr>
          <p:nvPr/>
        </p:nvCxnSpPr>
        <p:spPr bwMode="auto">
          <a:xfrm rot="5400000">
            <a:off x="7328251" y="2877865"/>
            <a:ext cx="496888" cy="0"/>
          </a:xfrm>
          <a:prstGeom prst="straightConnector1">
            <a:avLst/>
          </a:prstGeom>
          <a:noFill/>
          <a:ln w="9525">
            <a:solidFill>
              <a:schemeClr val="tx1"/>
            </a:solidFill>
            <a:round/>
          </a:ln>
        </p:spPr>
      </p:cxnSp>
      <p:cxnSp>
        <p:nvCxnSpPr>
          <p:cNvPr id="44" name="AutoShape 43"/>
          <p:cNvCxnSpPr>
            <a:cxnSpLocks noChangeShapeType="1"/>
            <a:stCxn id="11" idx="2"/>
            <a:endCxn id="22" idx="0"/>
          </p:cNvCxnSpPr>
          <p:nvPr/>
        </p:nvCxnSpPr>
        <p:spPr bwMode="auto">
          <a:xfrm rot="16200000" flipH="1">
            <a:off x="7861651" y="2344465"/>
            <a:ext cx="496888" cy="1066800"/>
          </a:xfrm>
          <a:prstGeom prst="bentConnector3">
            <a:avLst>
              <a:gd name="adj1" fmla="val 49838"/>
            </a:avLst>
          </a:prstGeom>
          <a:noFill/>
          <a:ln w="9525">
            <a:solidFill>
              <a:schemeClr val="tx1"/>
            </a:solidFill>
            <a:miter lim="800000"/>
          </a:ln>
        </p:spPr>
      </p:cxnSp>
      <p:cxnSp>
        <p:nvCxnSpPr>
          <p:cNvPr id="45" name="AutoShape 44"/>
          <p:cNvCxnSpPr>
            <a:cxnSpLocks noChangeShapeType="1"/>
            <a:stCxn id="10" idx="2"/>
            <a:endCxn id="15" idx="0"/>
          </p:cNvCxnSpPr>
          <p:nvPr/>
        </p:nvCxnSpPr>
        <p:spPr bwMode="auto">
          <a:xfrm rot="5400000">
            <a:off x="4528695" y="2637359"/>
            <a:ext cx="509588" cy="493712"/>
          </a:xfrm>
          <a:prstGeom prst="bentConnector3">
            <a:avLst>
              <a:gd name="adj1" fmla="val 49843"/>
            </a:avLst>
          </a:prstGeom>
          <a:noFill/>
          <a:ln w="9525">
            <a:solidFill>
              <a:schemeClr val="tx1"/>
            </a:solidFill>
            <a:miter lim="800000"/>
          </a:ln>
        </p:spPr>
      </p:cxnSp>
      <p:cxnSp>
        <p:nvCxnSpPr>
          <p:cNvPr id="46" name="AutoShape 45"/>
          <p:cNvCxnSpPr>
            <a:cxnSpLocks noChangeShapeType="1"/>
            <a:stCxn id="10" idx="2"/>
            <a:endCxn id="16" idx="0"/>
          </p:cNvCxnSpPr>
          <p:nvPr/>
        </p:nvCxnSpPr>
        <p:spPr bwMode="auto">
          <a:xfrm rot="16200000" flipH="1">
            <a:off x="5020026" y="2639740"/>
            <a:ext cx="496888" cy="476250"/>
          </a:xfrm>
          <a:prstGeom prst="bentConnector3">
            <a:avLst>
              <a:gd name="adj1" fmla="val 49838"/>
            </a:avLst>
          </a:prstGeom>
          <a:noFill/>
          <a:ln w="9525">
            <a:solidFill>
              <a:schemeClr val="tx1"/>
            </a:solidFill>
            <a:miter lim="800000"/>
          </a:ln>
        </p:spPr>
      </p:cxnSp>
      <p:cxnSp>
        <p:nvCxnSpPr>
          <p:cNvPr id="47" name="AutoShape 46"/>
          <p:cNvCxnSpPr>
            <a:cxnSpLocks noChangeShapeType="1"/>
            <a:endCxn id="9" idx="0"/>
          </p:cNvCxnSpPr>
          <p:nvPr/>
        </p:nvCxnSpPr>
        <p:spPr bwMode="auto">
          <a:xfrm rot="5400000">
            <a:off x="5082733" y="492646"/>
            <a:ext cx="312737" cy="3363913"/>
          </a:xfrm>
          <a:prstGeom prst="bentConnector3">
            <a:avLst>
              <a:gd name="adj1" fmla="val 49745"/>
            </a:avLst>
          </a:prstGeom>
          <a:noFill/>
          <a:ln w="9525">
            <a:solidFill>
              <a:schemeClr val="tx1"/>
            </a:solidFill>
            <a:miter lim="800000"/>
          </a:ln>
        </p:spPr>
      </p:cxnSp>
      <p:cxnSp>
        <p:nvCxnSpPr>
          <p:cNvPr id="48" name="AutoShape 47"/>
          <p:cNvCxnSpPr>
            <a:cxnSpLocks noChangeShapeType="1"/>
            <a:endCxn id="10" idx="0"/>
          </p:cNvCxnSpPr>
          <p:nvPr/>
        </p:nvCxnSpPr>
        <p:spPr bwMode="auto">
          <a:xfrm rot="5400000">
            <a:off x="5819333" y="1229246"/>
            <a:ext cx="312737" cy="1890713"/>
          </a:xfrm>
          <a:prstGeom prst="bentConnector3">
            <a:avLst>
              <a:gd name="adj1" fmla="val 49745"/>
            </a:avLst>
          </a:prstGeom>
          <a:noFill/>
          <a:ln w="9525">
            <a:solidFill>
              <a:schemeClr val="tx1"/>
            </a:solidFill>
            <a:miter lim="800000"/>
          </a:ln>
        </p:spPr>
      </p:cxnSp>
      <p:cxnSp>
        <p:nvCxnSpPr>
          <p:cNvPr id="49" name="AutoShape 48"/>
          <p:cNvCxnSpPr>
            <a:cxnSpLocks noChangeShapeType="1"/>
            <a:endCxn id="11" idx="0"/>
          </p:cNvCxnSpPr>
          <p:nvPr/>
        </p:nvCxnSpPr>
        <p:spPr bwMode="auto">
          <a:xfrm rot="16200000" flipH="1">
            <a:off x="7092508" y="1846784"/>
            <a:ext cx="312737" cy="655637"/>
          </a:xfrm>
          <a:prstGeom prst="bentConnector3">
            <a:avLst>
              <a:gd name="adj1" fmla="val 49745"/>
            </a:avLst>
          </a:prstGeom>
          <a:noFill/>
          <a:ln w="9525">
            <a:solidFill>
              <a:schemeClr val="tx1"/>
            </a:solidFill>
            <a:miter lim="800000"/>
          </a:ln>
        </p:spPr>
      </p:cxnSp>
      <p:cxnSp>
        <p:nvCxnSpPr>
          <p:cNvPr id="50" name="AutoShape 49"/>
          <p:cNvCxnSpPr>
            <a:cxnSpLocks noChangeShapeType="1"/>
            <a:endCxn id="12" idx="0"/>
          </p:cNvCxnSpPr>
          <p:nvPr/>
        </p:nvCxnSpPr>
        <p:spPr bwMode="auto">
          <a:xfrm rot="16200000" flipH="1">
            <a:off x="8006908" y="932384"/>
            <a:ext cx="312737" cy="2484437"/>
          </a:xfrm>
          <a:prstGeom prst="bentConnector3">
            <a:avLst>
              <a:gd name="adj1" fmla="val 49745"/>
            </a:avLst>
          </a:prstGeom>
          <a:noFill/>
          <a:ln w="9525">
            <a:solidFill>
              <a:schemeClr val="tx1"/>
            </a:solidFill>
            <a:miter lim="800000"/>
          </a:ln>
        </p:spPr>
      </p:cxnSp>
      <p:cxnSp>
        <p:nvCxnSpPr>
          <p:cNvPr id="51" name="AutoShape 50"/>
          <p:cNvCxnSpPr>
            <a:cxnSpLocks noChangeShapeType="1"/>
            <a:stCxn id="12" idx="2"/>
            <a:endCxn id="23" idx="0"/>
          </p:cNvCxnSpPr>
          <p:nvPr/>
        </p:nvCxnSpPr>
        <p:spPr bwMode="auto">
          <a:xfrm rot="5400000">
            <a:off x="9157051" y="2877865"/>
            <a:ext cx="496888" cy="0"/>
          </a:xfrm>
          <a:prstGeom prst="straightConnector1">
            <a:avLst/>
          </a:prstGeom>
          <a:noFill/>
          <a:ln w="9525">
            <a:solidFill>
              <a:schemeClr val="tx1"/>
            </a:solidFill>
            <a:round/>
          </a:ln>
        </p:spPr>
      </p:cxnSp>
      <p:cxnSp>
        <p:nvCxnSpPr>
          <p:cNvPr id="52" name="AutoShape 51"/>
          <p:cNvCxnSpPr>
            <a:cxnSpLocks noChangeShapeType="1"/>
            <a:stCxn id="10" idx="2"/>
            <a:endCxn id="17" idx="0"/>
          </p:cNvCxnSpPr>
          <p:nvPr/>
        </p:nvCxnSpPr>
        <p:spPr bwMode="auto">
          <a:xfrm flipH="1">
            <a:off x="5023995" y="2629421"/>
            <a:ext cx="6350" cy="496888"/>
          </a:xfrm>
          <a:prstGeom prst="straightConnector1">
            <a:avLst/>
          </a:prstGeom>
          <a:noFill/>
          <a:ln w="9525">
            <a:solidFill>
              <a:schemeClr val="tx1"/>
            </a:solidFill>
            <a:round/>
          </a:ln>
        </p:spPr>
      </p:cxnSp>
      <p:cxnSp>
        <p:nvCxnSpPr>
          <p:cNvPr id="53" name="AutoShape 52"/>
          <p:cNvCxnSpPr>
            <a:cxnSpLocks noChangeShapeType="1"/>
            <a:stCxn id="17" idx="2"/>
            <a:endCxn id="26" idx="0"/>
          </p:cNvCxnSpPr>
          <p:nvPr/>
        </p:nvCxnSpPr>
        <p:spPr bwMode="auto">
          <a:xfrm>
            <a:off x="5023995" y="4116909"/>
            <a:ext cx="176213" cy="293687"/>
          </a:xfrm>
          <a:prstGeom prst="straightConnector1">
            <a:avLst/>
          </a:prstGeom>
          <a:noFill/>
          <a:ln w="9525">
            <a:solidFill>
              <a:schemeClr val="tx1"/>
            </a:solidFill>
            <a:round/>
          </a:ln>
        </p:spPr>
      </p:cxnSp>
      <p:cxnSp>
        <p:nvCxnSpPr>
          <p:cNvPr id="54" name="AutoShape 53"/>
          <p:cNvCxnSpPr>
            <a:cxnSpLocks noChangeShapeType="1"/>
            <a:stCxn id="21" idx="2"/>
            <a:endCxn id="28" idx="0"/>
          </p:cNvCxnSpPr>
          <p:nvPr/>
        </p:nvCxnSpPr>
        <p:spPr bwMode="auto">
          <a:xfrm flipH="1">
            <a:off x="7490970" y="4116909"/>
            <a:ext cx="85725" cy="363537"/>
          </a:xfrm>
          <a:prstGeom prst="straightConnector1">
            <a:avLst/>
          </a:prstGeom>
          <a:noFill/>
          <a:ln w="9525">
            <a:solidFill>
              <a:schemeClr val="tx1"/>
            </a:solidFill>
            <a:round/>
          </a:ln>
        </p:spPr>
      </p:cxnSp>
      <p:sp>
        <p:nvSpPr>
          <p:cNvPr id="55" name="Rectangle 55"/>
          <p:cNvSpPr>
            <a:spLocks noChangeArrowheads="1"/>
          </p:cNvSpPr>
          <p:nvPr/>
        </p:nvSpPr>
        <p:spPr bwMode="auto">
          <a:xfrm>
            <a:off x="1558483" y="3258071"/>
            <a:ext cx="927100" cy="581025"/>
          </a:xfrm>
          <a:prstGeom prst="rect">
            <a:avLst/>
          </a:prstGeom>
          <a:noFill/>
          <a:ln w="9525">
            <a:noFill/>
            <a:miter lim="800000"/>
          </a:ln>
        </p:spPr>
        <p:txBody>
          <a:bodyPr>
            <a:spAutoFit/>
          </a:bodyPr>
          <a:lstStyle/>
          <a:p>
            <a:pPr algn="ctr" eaLnBrk="0" hangingPunct="0"/>
            <a:r>
              <a:rPr lang="zh-CN" altLang="en-US" sz="1600" b="1">
                <a:solidFill>
                  <a:srgbClr val="663300"/>
                </a:solidFill>
                <a:latin typeface="Times New Roman" panose="02020603050405020304" pitchFamily="18" charset="0"/>
              </a:rPr>
              <a:t>职位</a:t>
            </a:r>
            <a:endParaRPr lang="zh-CN" altLang="en-US" sz="1600" b="1">
              <a:solidFill>
                <a:srgbClr val="663300"/>
              </a:solidFill>
              <a:latin typeface="Times New Roman" panose="02020603050405020304" pitchFamily="18" charset="0"/>
            </a:endParaRPr>
          </a:p>
          <a:p>
            <a:pPr algn="ctr" eaLnBrk="0" hangingPunct="0"/>
            <a:r>
              <a:rPr lang="en-US" altLang="zh-CN" sz="1600" b="1">
                <a:solidFill>
                  <a:srgbClr val="663300"/>
                </a:solidFill>
                <a:latin typeface="Times New Roman" panose="02020603050405020304" pitchFamily="18" charset="0"/>
              </a:rPr>
              <a:t>Position</a:t>
            </a:r>
            <a:endParaRPr lang="en-US" altLang="zh-CN" sz="1600" b="1">
              <a:solidFill>
                <a:srgbClr val="663300"/>
              </a:solidFill>
              <a:latin typeface="Times New Roman" panose="02020603050405020304" pitchFamily="18" charset="0"/>
            </a:endParaRPr>
          </a:p>
        </p:txBody>
      </p:sp>
      <p:sp>
        <p:nvSpPr>
          <p:cNvPr id="56" name="Rectangle 56"/>
          <p:cNvSpPr>
            <a:spLocks noChangeArrowheads="1"/>
          </p:cNvSpPr>
          <p:nvPr/>
        </p:nvSpPr>
        <p:spPr bwMode="auto">
          <a:xfrm>
            <a:off x="1629920" y="4621734"/>
            <a:ext cx="720725" cy="581025"/>
          </a:xfrm>
          <a:prstGeom prst="rect">
            <a:avLst/>
          </a:prstGeom>
          <a:noFill/>
          <a:ln w="9525">
            <a:noFill/>
            <a:miter lim="800000"/>
          </a:ln>
        </p:spPr>
        <p:txBody>
          <a:bodyPr>
            <a:spAutoFit/>
          </a:bodyPr>
          <a:lstStyle/>
          <a:p>
            <a:pPr algn="ctr" eaLnBrk="0" hangingPunct="0"/>
            <a:r>
              <a:rPr lang="zh-CN" altLang="en-US" sz="1600" b="1">
                <a:solidFill>
                  <a:srgbClr val="663300"/>
                </a:solidFill>
                <a:latin typeface="Times New Roman" panose="02020603050405020304" pitchFamily="18" charset="0"/>
              </a:rPr>
              <a:t>职责</a:t>
            </a:r>
            <a:endParaRPr lang="zh-CN" altLang="en-US" sz="1600" b="1">
              <a:solidFill>
                <a:srgbClr val="663300"/>
              </a:solidFill>
              <a:latin typeface="Times New Roman" panose="02020603050405020304" pitchFamily="18" charset="0"/>
            </a:endParaRPr>
          </a:p>
          <a:p>
            <a:pPr algn="ctr" eaLnBrk="0" hangingPunct="0"/>
            <a:r>
              <a:rPr lang="en-US" altLang="zh-CN" sz="1600" b="1">
                <a:solidFill>
                  <a:srgbClr val="663300"/>
                </a:solidFill>
                <a:latin typeface="Times New Roman" panose="02020603050405020304" pitchFamily="18" charset="0"/>
              </a:rPr>
              <a:t>Task</a:t>
            </a:r>
            <a:endParaRPr lang="en-US" altLang="zh-CN" sz="1600" b="1">
              <a:solidFill>
                <a:srgbClr val="663300"/>
              </a:solidFill>
              <a:latin typeface="Times New Roman" panose="02020603050405020304" pitchFamily="18" charset="0"/>
            </a:endParaRPr>
          </a:p>
        </p:txBody>
      </p:sp>
      <p:sp>
        <p:nvSpPr>
          <p:cNvPr id="57" name="Rectangle 57"/>
          <p:cNvSpPr>
            <a:spLocks noChangeArrowheads="1"/>
          </p:cNvSpPr>
          <p:nvPr/>
        </p:nvSpPr>
        <p:spPr bwMode="auto">
          <a:xfrm>
            <a:off x="1633095" y="5705996"/>
            <a:ext cx="762000" cy="581025"/>
          </a:xfrm>
          <a:prstGeom prst="rect">
            <a:avLst/>
          </a:prstGeom>
          <a:noFill/>
          <a:ln w="9525">
            <a:noFill/>
            <a:miter lim="800000"/>
          </a:ln>
        </p:spPr>
        <p:txBody>
          <a:bodyPr>
            <a:spAutoFit/>
          </a:bodyPr>
          <a:lstStyle/>
          <a:p>
            <a:pPr algn="ctr" eaLnBrk="0" hangingPunct="0"/>
            <a:r>
              <a:rPr lang="zh-CN" altLang="en-US" sz="1600" b="1">
                <a:solidFill>
                  <a:srgbClr val="663300"/>
                </a:solidFill>
                <a:latin typeface="Times New Roman" panose="02020603050405020304" pitchFamily="18" charset="0"/>
              </a:rPr>
              <a:t>技能</a:t>
            </a:r>
            <a:endParaRPr lang="zh-CN" altLang="en-US" sz="1600" b="1">
              <a:solidFill>
                <a:srgbClr val="663300"/>
              </a:solidFill>
              <a:latin typeface="Times New Roman" panose="02020603050405020304" pitchFamily="18" charset="0"/>
            </a:endParaRPr>
          </a:p>
          <a:p>
            <a:pPr algn="ctr" eaLnBrk="0" hangingPunct="0"/>
            <a:r>
              <a:rPr lang="en-US" altLang="zh-CN" sz="1600" b="1">
                <a:solidFill>
                  <a:srgbClr val="663300"/>
                </a:solidFill>
                <a:latin typeface="Times New Roman" panose="02020603050405020304" pitchFamily="18" charset="0"/>
              </a:rPr>
              <a:t>Skill</a:t>
            </a:r>
            <a:endParaRPr lang="en-US" altLang="zh-CN" sz="1600" b="1">
              <a:solidFill>
                <a:srgbClr val="663300"/>
              </a:solidFill>
              <a:latin typeface="Times New Roman" panose="02020603050405020304" pitchFamily="18" charset="0"/>
            </a:endParaRPr>
          </a:p>
        </p:txBody>
      </p:sp>
      <p:sp>
        <p:nvSpPr>
          <p:cNvPr id="58" name="Line 58"/>
          <p:cNvSpPr>
            <a:spLocks noChangeShapeType="1"/>
          </p:cNvSpPr>
          <p:nvPr/>
        </p:nvSpPr>
        <p:spPr bwMode="auto">
          <a:xfrm>
            <a:off x="2674495" y="425971"/>
            <a:ext cx="0" cy="6096000"/>
          </a:xfrm>
          <a:prstGeom prst="line">
            <a:avLst/>
          </a:prstGeom>
          <a:noFill/>
          <a:ln w="12700">
            <a:solidFill>
              <a:schemeClr val="tx1"/>
            </a:solidFill>
            <a:prstDash val="dashDot"/>
            <a:round/>
            <a:tailEnd type="triangle" w="med" len="med"/>
          </a:ln>
        </p:spPr>
        <p:txBody>
          <a:bodyPr/>
          <a:lstStyle/>
          <a:p>
            <a:endParaRPr lang="zh-CN" altLang="en-US"/>
          </a:p>
        </p:txBody>
      </p:sp>
      <p:cxnSp>
        <p:nvCxnSpPr>
          <p:cNvPr id="59" name="AutoShape 59"/>
          <p:cNvCxnSpPr>
            <a:cxnSpLocks noChangeShapeType="1"/>
            <a:stCxn id="24" idx="2"/>
            <a:endCxn id="25" idx="0"/>
          </p:cNvCxnSpPr>
          <p:nvPr/>
        </p:nvCxnSpPr>
        <p:spPr bwMode="auto">
          <a:xfrm>
            <a:off x="3614295" y="5169421"/>
            <a:ext cx="0" cy="392113"/>
          </a:xfrm>
          <a:prstGeom prst="straightConnector1">
            <a:avLst/>
          </a:prstGeom>
          <a:noFill/>
          <a:ln w="9525">
            <a:solidFill>
              <a:schemeClr val="tx1"/>
            </a:solidFill>
            <a:round/>
          </a:ln>
        </p:spPr>
      </p:cxnSp>
      <p:cxnSp>
        <p:nvCxnSpPr>
          <p:cNvPr id="60" name="AutoShape 60"/>
          <p:cNvCxnSpPr>
            <a:cxnSpLocks noChangeShapeType="1"/>
          </p:cNvCxnSpPr>
          <p:nvPr/>
        </p:nvCxnSpPr>
        <p:spPr bwMode="auto">
          <a:xfrm flipH="1">
            <a:off x="7463983" y="5636146"/>
            <a:ext cx="22225" cy="192088"/>
          </a:xfrm>
          <a:prstGeom prst="straightConnector1">
            <a:avLst/>
          </a:prstGeom>
          <a:noFill/>
          <a:ln w="9525">
            <a:solidFill>
              <a:schemeClr val="tx1"/>
            </a:solidFill>
            <a:round/>
          </a:ln>
        </p:spPr>
      </p:cxnSp>
      <p:cxnSp>
        <p:nvCxnSpPr>
          <p:cNvPr id="61" name="AutoShape 61"/>
          <p:cNvCxnSpPr>
            <a:cxnSpLocks noChangeShapeType="1"/>
            <a:endCxn id="31" idx="0"/>
          </p:cNvCxnSpPr>
          <p:nvPr/>
        </p:nvCxnSpPr>
        <p:spPr bwMode="auto">
          <a:xfrm>
            <a:off x="9357870" y="5418659"/>
            <a:ext cx="28575" cy="322262"/>
          </a:xfrm>
          <a:prstGeom prst="straightConnector1">
            <a:avLst/>
          </a:prstGeom>
          <a:noFill/>
          <a:ln w="9525">
            <a:solidFill>
              <a:schemeClr val="tx1"/>
            </a:solidFill>
            <a:round/>
          </a:ln>
        </p:spPr>
      </p:cxnSp>
      <p:sp>
        <p:nvSpPr>
          <p:cNvPr id="62" name="Line 62"/>
          <p:cNvSpPr>
            <a:spLocks noChangeShapeType="1"/>
          </p:cNvSpPr>
          <p:nvPr/>
        </p:nvSpPr>
        <p:spPr bwMode="auto">
          <a:xfrm>
            <a:off x="6959158" y="1529284"/>
            <a:ext cx="0" cy="649287"/>
          </a:xfrm>
          <a:prstGeom prst="line">
            <a:avLst/>
          </a:prstGeom>
          <a:noFill/>
          <a:ln w="9525">
            <a:solidFill>
              <a:schemeClr val="tx1"/>
            </a:solidFill>
            <a:round/>
          </a:ln>
        </p:spPr>
        <p:txBody>
          <a:bodyPr/>
          <a:lstStyle/>
          <a:p>
            <a:endParaRPr lang="zh-CN" altLang="en-US"/>
          </a:p>
        </p:txBody>
      </p:sp>
      <p:sp>
        <p:nvSpPr>
          <p:cNvPr id="63" name="Rectangle 54"/>
          <p:cNvSpPr>
            <a:spLocks noChangeArrowheads="1"/>
          </p:cNvSpPr>
          <p:nvPr/>
        </p:nvSpPr>
        <p:spPr bwMode="auto">
          <a:xfrm>
            <a:off x="1469036" y="719733"/>
            <a:ext cx="1008063" cy="1314450"/>
          </a:xfrm>
          <a:prstGeom prst="rect">
            <a:avLst/>
          </a:prstGeom>
          <a:solidFill>
            <a:schemeClr val="bg1"/>
          </a:solidFill>
          <a:ln w="9525">
            <a:noFill/>
            <a:miter lim="800000"/>
          </a:ln>
        </p:spPr>
        <p:txBody>
          <a:bodyPr>
            <a:spAutoFit/>
          </a:bodyPr>
          <a:lstStyle/>
          <a:p>
            <a:pPr algn="ctr" eaLnBrk="0" hangingPunct="0"/>
            <a:endParaRPr lang="zh-CN" altLang="en-US" sz="1600" b="1" dirty="0">
              <a:solidFill>
                <a:srgbClr val="663300"/>
              </a:solidFill>
              <a:latin typeface="Times New Roman" panose="02020603050405020304" pitchFamily="18" charset="0"/>
            </a:endParaRPr>
          </a:p>
          <a:p>
            <a:pPr algn="ctr" eaLnBrk="0" hangingPunct="0"/>
            <a:r>
              <a:rPr lang="zh-CN" altLang="en-US" sz="1600" b="1" dirty="0">
                <a:solidFill>
                  <a:srgbClr val="663300"/>
                </a:solidFill>
                <a:latin typeface="Times New Roman" panose="02020603050405020304" pitchFamily="18" charset="0"/>
              </a:rPr>
              <a:t>工作</a:t>
            </a:r>
            <a:endParaRPr lang="zh-CN" altLang="en-US" sz="1600" b="1" dirty="0">
              <a:solidFill>
                <a:srgbClr val="663300"/>
              </a:solidFill>
              <a:latin typeface="Times New Roman" panose="02020603050405020304" pitchFamily="18" charset="0"/>
            </a:endParaRPr>
          </a:p>
          <a:p>
            <a:pPr algn="ctr" eaLnBrk="0" hangingPunct="0"/>
            <a:r>
              <a:rPr lang="en-US" altLang="zh-CN" sz="1600" b="1" dirty="0">
                <a:solidFill>
                  <a:srgbClr val="663300"/>
                </a:solidFill>
                <a:latin typeface="Times New Roman" panose="02020603050405020304" pitchFamily="18" charset="0"/>
              </a:rPr>
              <a:t>Work</a:t>
            </a:r>
            <a:endParaRPr lang="en-US" altLang="zh-CN" sz="1600" b="1" dirty="0">
              <a:solidFill>
                <a:srgbClr val="663300"/>
              </a:solidFill>
              <a:latin typeface="Times New Roman" panose="02020603050405020304" pitchFamily="18" charset="0"/>
            </a:endParaRPr>
          </a:p>
          <a:p>
            <a:pPr algn="ctr" eaLnBrk="0" hangingPunct="0"/>
            <a:endParaRPr lang="en-US" altLang="zh-CN" sz="1600" b="1" dirty="0">
              <a:solidFill>
                <a:srgbClr val="663300"/>
              </a:solidFill>
              <a:latin typeface="Times New Roman" panose="02020603050405020304" pitchFamily="18" charset="0"/>
            </a:endParaRPr>
          </a:p>
          <a:p>
            <a:pPr algn="ctr" eaLnBrk="0" hangingPunct="0"/>
            <a:endParaRPr lang="zh-CN" altLang="en-US" sz="1600" b="1" dirty="0">
              <a:solidFill>
                <a:srgbClr val="663300"/>
              </a:solidFill>
              <a:latin typeface="Times New Roman" panose="02020603050405020304" pitchFamily="18" charset="0"/>
            </a:endParaRPr>
          </a:p>
        </p:txBody>
      </p:sp>
      <p:sp>
        <p:nvSpPr>
          <p:cNvPr id="64" name="Rectangle 30"/>
          <p:cNvSpPr>
            <a:spLocks noChangeArrowheads="1"/>
          </p:cNvSpPr>
          <p:nvPr/>
        </p:nvSpPr>
        <p:spPr bwMode="auto">
          <a:xfrm>
            <a:off x="1364105" y="258425"/>
            <a:ext cx="1190625" cy="581025"/>
          </a:xfrm>
          <a:prstGeom prst="rect">
            <a:avLst/>
          </a:prstGeom>
          <a:noFill/>
          <a:ln w="9525">
            <a:noFill/>
            <a:miter lim="800000"/>
          </a:ln>
        </p:spPr>
        <p:txBody>
          <a:bodyPr wrap="none">
            <a:spAutoFit/>
          </a:bodyPr>
          <a:lstStyle/>
          <a:p>
            <a:pPr algn="ctr" eaLnBrk="0" hangingPunct="0"/>
            <a:r>
              <a:rPr lang="zh-CN" altLang="en-US" sz="1600" b="1" dirty="0">
                <a:solidFill>
                  <a:srgbClr val="663300"/>
                </a:solidFill>
                <a:latin typeface="Times New Roman" panose="02020603050405020304" pitchFamily="18" charset="0"/>
              </a:rPr>
              <a:t>职业</a:t>
            </a:r>
            <a:endParaRPr lang="zh-CN" altLang="en-US" sz="1600" b="1" dirty="0">
              <a:solidFill>
                <a:srgbClr val="663300"/>
              </a:solidFill>
              <a:latin typeface="Times New Roman" panose="02020603050405020304" pitchFamily="18" charset="0"/>
            </a:endParaRPr>
          </a:p>
          <a:p>
            <a:pPr algn="ctr" eaLnBrk="0" hangingPunct="0"/>
            <a:r>
              <a:rPr lang="en-US" altLang="zh-CN" sz="1600" b="1" dirty="0">
                <a:solidFill>
                  <a:srgbClr val="663300"/>
                </a:solidFill>
                <a:latin typeface="Times New Roman" panose="02020603050405020304" pitchFamily="18" charset="0"/>
              </a:rPr>
              <a:t>Occupation</a:t>
            </a:r>
            <a:endParaRPr lang="en-US" altLang="zh-CN" sz="1600" b="1" dirty="0">
              <a:solidFill>
                <a:srgbClr val="6633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1.1.2 </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职业生涯规划的含义</a:t>
            </a:r>
            <a:endParaRPr lang="zh-CN" altLang="en-US" sz="36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nvSpPr>
        <p:spPr>
          <a:xfrm>
            <a:off x="611188" y="1711129"/>
            <a:ext cx="10661864" cy="4867802"/>
          </a:xfrm>
          <a:prstGeom prst="rect">
            <a:avLst/>
          </a:prstGeom>
          <a:noFill/>
          <a:ln w="57150" cmpd="thickThin">
            <a:solidFill>
              <a:srgbClr val="97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8" name="矩形 17"/>
          <p:cNvSpPr/>
          <p:nvPr/>
        </p:nvSpPr>
        <p:spPr>
          <a:xfrm>
            <a:off x="1708879" y="2244857"/>
            <a:ext cx="8454453" cy="4204228"/>
          </a:xfrm>
          <a:prstGeom prst="rect">
            <a:avLst/>
          </a:prstGeom>
        </p:spPr>
        <p:txBody>
          <a:bodyPr wrap="square">
            <a:spAutoFit/>
          </a:bodyPr>
          <a:lstStyle/>
          <a:p>
            <a:pPr>
              <a:spcBef>
                <a:spcPct val="30000"/>
              </a:spcBef>
              <a:spcAft>
                <a:spcPct val="30000"/>
              </a:spcAft>
            </a:pPr>
            <a:r>
              <a:rPr lang="zh-CN" altLang="en-US" sz="2400" b="1" dirty="0" smtClean="0"/>
              <a:t>所以</a:t>
            </a:r>
            <a:endParaRPr lang="en-US" altLang="zh-CN" sz="2400" b="1" dirty="0" smtClean="0"/>
          </a:p>
          <a:p>
            <a:pPr>
              <a:spcBef>
                <a:spcPct val="30000"/>
              </a:spcBef>
              <a:spcAft>
                <a:spcPct val="30000"/>
              </a:spcAft>
            </a:pPr>
            <a:endParaRPr lang="en-US" altLang="zh-CN" sz="2400" b="1" dirty="0" smtClean="0"/>
          </a:p>
          <a:p>
            <a:pPr>
              <a:spcBef>
                <a:spcPct val="30000"/>
              </a:spcBef>
              <a:spcAft>
                <a:spcPct val="30000"/>
              </a:spcAft>
              <a:buFont typeface="Wingdings" panose="05000000000000000000" pitchFamily="2" charset="2"/>
              <a:buChar char="l"/>
            </a:pPr>
            <a:r>
              <a:rPr lang="zh-CN" altLang="zh-CN" sz="2400" b="1" dirty="0" smtClean="0"/>
              <a:t>职业生涯≠工作</a:t>
            </a:r>
            <a:endParaRPr lang="zh-CN" altLang="zh-CN" sz="2400" b="1" dirty="0" smtClean="0"/>
          </a:p>
          <a:p>
            <a:pPr>
              <a:spcBef>
                <a:spcPct val="30000"/>
              </a:spcBef>
              <a:spcAft>
                <a:spcPct val="30000"/>
              </a:spcAft>
              <a:buFont typeface="Wingdings" panose="05000000000000000000" pitchFamily="2" charset="2"/>
              <a:buChar char="l"/>
            </a:pPr>
            <a:r>
              <a:rPr lang="zh-CN" altLang="zh-CN" sz="2400" b="1" dirty="0" smtClean="0"/>
              <a:t>职业生涯规划≠找工作</a:t>
            </a:r>
            <a:endParaRPr lang="zh-CN" altLang="zh-CN" sz="2400" b="1" dirty="0" smtClean="0"/>
          </a:p>
          <a:p>
            <a:pPr algn="just">
              <a:spcBef>
                <a:spcPct val="30000"/>
              </a:spcBef>
              <a:spcAft>
                <a:spcPct val="30000"/>
              </a:spcAft>
              <a:buFont typeface="Wingdings" panose="05000000000000000000" pitchFamily="2" charset="2"/>
              <a:buChar char="l"/>
            </a:pPr>
            <a:r>
              <a:rPr lang="zh-CN" altLang="zh-CN" sz="2400" b="1" dirty="0" smtClean="0">
                <a:latin typeface="宋体" panose="02010600030101010101" pitchFamily="2" charset="-122"/>
              </a:rPr>
              <a:t>职业（生涯）规划是一个过程，规划的功能在于为生涯设定</a:t>
            </a:r>
            <a:r>
              <a:rPr lang="en-US" altLang="zh-CN" sz="2400" b="1" dirty="0" smtClean="0">
                <a:latin typeface="宋体" panose="02010600030101010101" pitchFamily="2" charset="-122"/>
              </a:rPr>
              <a:t>   </a:t>
            </a:r>
            <a:r>
              <a:rPr lang="zh-CN" altLang="zh-CN" sz="2400" b="1" dirty="0" smtClean="0">
                <a:latin typeface="宋体" panose="02010600030101010101" pitchFamily="2" charset="-122"/>
              </a:rPr>
              <a:t>目标，并找出达成目标所需采取的步骤。</a:t>
            </a:r>
            <a:r>
              <a:rPr lang="zh-CN" altLang="zh-CN" sz="3200" b="1" dirty="0" smtClean="0"/>
              <a:t> </a:t>
            </a:r>
            <a:endParaRPr lang="zh-CN" altLang="zh-CN" sz="3200" b="1" dirty="0" smtClean="0"/>
          </a:p>
          <a:p>
            <a:pPr algn="ctr">
              <a:lnSpc>
                <a:spcPct val="200000"/>
              </a:lnSpc>
            </a:pPr>
            <a:endParaRPr lang="zh-CN" altLang="en-US" sz="24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93" y="937274"/>
            <a:ext cx="9199093" cy="644642"/>
          </a:xfrm>
          <a:prstGeom prst="rect">
            <a:avLst/>
          </a:prstGeom>
          <a:solidFill>
            <a:srgbClr val="971E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dirty="0"/>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4293" y="12852"/>
            <a:ext cx="6161314" cy="749378"/>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78345"/>
          <a:stretch>
            <a:fillRect/>
          </a:stretch>
        </p:blipFill>
        <p:spPr>
          <a:xfrm>
            <a:off x="6030686" y="1318"/>
            <a:ext cx="6161314" cy="749378"/>
          </a:xfrm>
          <a:prstGeom prst="rect">
            <a:avLst/>
          </a:prstGeom>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70488" r="76696"/>
          <a:stretch>
            <a:fillRect/>
          </a:stretch>
        </p:blipFill>
        <p:spPr>
          <a:xfrm>
            <a:off x="-64986" y="749231"/>
            <a:ext cx="1352347" cy="961897"/>
          </a:xfrm>
          <a:prstGeom prst="rect">
            <a:avLst/>
          </a:prstGeom>
        </p:spPr>
      </p:pic>
      <p:grpSp>
        <p:nvGrpSpPr>
          <p:cNvPr id="3" name="组合 3"/>
          <p:cNvGrpSpPr/>
          <p:nvPr/>
        </p:nvGrpSpPr>
        <p:grpSpPr bwMode="auto">
          <a:xfrm>
            <a:off x="611188" y="404813"/>
            <a:ext cx="10956925" cy="503237"/>
            <a:chOff x="0" y="133459"/>
            <a:chExt cx="9144000" cy="419485"/>
          </a:xfrm>
        </p:grpSpPr>
        <p:cxnSp>
          <p:nvCxnSpPr>
            <p:cNvPr id="10" name="直接连接符 9"/>
            <p:cNvCxnSpPr/>
            <p:nvPr/>
          </p:nvCxnSpPr>
          <p:spPr>
            <a:xfrm>
              <a:off x="4859489"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339" y="133459"/>
              <a:ext cx="417322" cy="41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p:nvCxnSpPr>
          <p:spPr>
            <a:xfrm>
              <a:off x="0" y="343863"/>
              <a:ext cx="4284511" cy="0"/>
            </a:xfrm>
            <a:prstGeom prst="line">
              <a:avLst/>
            </a:prstGeom>
            <a:ln w="19050">
              <a:solidFill>
                <a:srgbClr val="A2733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1287361" y="933188"/>
            <a:ext cx="7749761" cy="682322"/>
          </a:xfrm>
        </p:spPr>
        <p:txBody>
          <a:bodyPr>
            <a:no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sym typeface="+mn-ea"/>
              </a:rPr>
              <a:t>1.1.3 </a:t>
            </a:r>
            <a:r>
              <a:rPr lang="zh-CN" altLang="en-US" sz="3600" b="1" dirty="0" smtClean="0">
                <a:solidFill>
                  <a:schemeClr val="bg1"/>
                </a:solidFill>
                <a:latin typeface="微软雅黑" panose="020B0503020204020204" pitchFamily="34" charset="-122"/>
                <a:ea typeface="微软雅黑" panose="020B0503020204020204" pitchFamily="34" charset="-122"/>
                <a:sym typeface="+mn-ea"/>
              </a:rPr>
              <a:t>职业生涯规划的内容与步骤</a:t>
            </a:r>
            <a:endParaRPr lang="zh-CN" altLang="en-US" sz="360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151154" y="385490"/>
            <a:ext cx="2511415" cy="261610"/>
          </a:xfrm>
          <a:prstGeom prst="rect">
            <a:avLst/>
          </a:prstGeom>
          <a:noFill/>
        </p:spPr>
        <p:txBody>
          <a:bodyPr wrap="square" rtlCol="0">
            <a:spAutoFit/>
          </a:bodyPr>
          <a:lstStyle/>
          <a:p>
            <a:pPr algn="dist"/>
            <a:r>
              <a:rPr lang="zh-CN" altLang="en-US" sz="1100" b="1" dirty="0" smtClean="0">
                <a:solidFill>
                  <a:srgbClr val="A27332"/>
                </a:solidFill>
                <a:latin typeface="微软雅黑" panose="020B0503020204020204" pitchFamily="34" charset="-122"/>
                <a:ea typeface="微软雅黑" panose="020B0503020204020204" pitchFamily="34" charset="-122"/>
                <a:cs typeface="叶根友毛笔行书" charset="-122"/>
              </a:rPr>
              <a:t>浙江工业大学就业指导中心</a:t>
            </a:r>
            <a:endParaRPr lang="en-US" altLang="zh-CN" sz="1100" b="1" dirty="0" smtClean="0">
              <a:solidFill>
                <a:srgbClr val="A27332"/>
              </a:solidFill>
              <a:latin typeface="微软雅黑" panose="020B0503020204020204" pitchFamily="34" charset="-122"/>
              <a:ea typeface="微软雅黑" panose="020B0503020204020204" pitchFamily="34" charset="-122"/>
              <a:cs typeface="叶根友毛笔行书" charset="-122"/>
            </a:endParaRPr>
          </a:p>
        </p:txBody>
      </p:sp>
      <p:sp>
        <p:nvSpPr>
          <p:cNvPr id="19" name="TextBox 18"/>
          <p:cNvSpPr txBox="1"/>
          <p:nvPr/>
        </p:nvSpPr>
        <p:spPr>
          <a:xfrm>
            <a:off x="986228" y="2447769"/>
            <a:ext cx="10496238" cy="3108543"/>
          </a:xfrm>
          <a:prstGeom prst="rect">
            <a:avLst/>
          </a:prstGeom>
          <a:noFill/>
        </p:spPr>
        <p:txBody>
          <a:bodyPr wrap="square" rtlCol="0">
            <a:spAutoFit/>
          </a:bodyPr>
          <a:lstStyle/>
          <a:p>
            <a:r>
              <a:rPr lang="zh-CN" altLang="en-US" sz="2800" b="1" dirty="0" smtClean="0"/>
              <a:t>一、自我评估</a:t>
            </a:r>
            <a:endParaRPr lang="en-US" altLang="zh-CN" sz="2800" b="1" dirty="0" smtClean="0"/>
          </a:p>
          <a:p>
            <a:endParaRPr lang="en-US" altLang="zh-CN" sz="2800" b="1" dirty="0" smtClean="0"/>
          </a:p>
          <a:p>
            <a:r>
              <a:rPr lang="en-US" altLang="zh-CN" sz="2800" b="1" dirty="0" smtClean="0"/>
              <a:t>1</a:t>
            </a:r>
            <a:r>
              <a:rPr lang="zh-CN" altLang="en-US" sz="2800" b="1" dirty="0" smtClean="0"/>
              <a:t>、明确自身</a:t>
            </a:r>
            <a:r>
              <a:rPr lang="zh-CN" altLang="en-US" sz="2800" b="1" dirty="0" smtClean="0">
                <a:solidFill>
                  <a:srgbClr val="FF0000"/>
                </a:solidFill>
              </a:rPr>
              <a:t>优势</a:t>
            </a:r>
            <a:r>
              <a:rPr lang="zh-CN" altLang="en-US" sz="2800" b="1" dirty="0" smtClean="0"/>
              <a:t>：</a:t>
            </a:r>
            <a:endParaRPr lang="en-US" altLang="zh-CN" sz="2800" b="1" dirty="0" smtClean="0"/>
          </a:p>
          <a:p>
            <a:r>
              <a:rPr lang="zh-CN" altLang="en-US" sz="2800" b="1" dirty="0" smtClean="0"/>
              <a:t>什么是我最优秀的品质？我做过比较成功的事有什么？</a:t>
            </a:r>
            <a:endParaRPr lang="en-US" altLang="zh-CN" sz="2800" b="1" dirty="0" smtClean="0"/>
          </a:p>
          <a:p>
            <a:endParaRPr lang="en-US" altLang="zh-CN" sz="2800" b="1" dirty="0" smtClean="0"/>
          </a:p>
          <a:p>
            <a:r>
              <a:rPr lang="en-US" altLang="zh-CN" sz="2800" b="1" dirty="0" smtClean="0"/>
              <a:t>2</a:t>
            </a:r>
            <a:r>
              <a:rPr lang="zh-CN" altLang="en-US" sz="2800" b="1" dirty="0" smtClean="0"/>
              <a:t>、发现自身</a:t>
            </a:r>
            <a:r>
              <a:rPr lang="zh-CN" altLang="en-US" sz="2800" b="1" dirty="0" smtClean="0">
                <a:solidFill>
                  <a:srgbClr val="FF0000"/>
                </a:solidFill>
              </a:rPr>
              <a:t>不足</a:t>
            </a:r>
            <a:r>
              <a:rPr lang="zh-CN" altLang="en-US" sz="2800" b="1" dirty="0" smtClean="0"/>
              <a:t>：</a:t>
            </a:r>
            <a:endParaRPr lang="en-US" altLang="zh-CN" sz="2800" b="1" dirty="0" smtClean="0"/>
          </a:p>
          <a:p>
            <a:r>
              <a:rPr lang="zh-CN" altLang="en-US" sz="2800" b="1" dirty="0" smtClean="0"/>
              <a:t>性格中有哪些弱点？最失败的一次经历是什么？有什么教训？</a:t>
            </a:r>
            <a:endParaRPr lang="zh-CN" altLang="en-US" sz="28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8741</Words>
  <Application>WPS 演示</Application>
  <PresentationFormat>自定义</PresentationFormat>
  <Paragraphs>755</Paragraphs>
  <Slides>63</Slides>
  <Notes>8</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63</vt:i4>
      </vt:variant>
    </vt:vector>
  </HeadingPairs>
  <TitlesOfParts>
    <vt:vector size="85" baseType="lpstr">
      <vt:lpstr>Arial</vt:lpstr>
      <vt:lpstr>宋体</vt:lpstr>
      <vt:lpstr>Wingdings</vt:lpstr>
      <vt:lpstr>微软雅黑</vt:lpstr>
      <vt:lpstr>叶根友毛笔行书</vt:lpstr>
      <vt:lpstr>Times New Roman</vt:lpstr>
      <vt:lpstr>黑体</vt:lpstr>
      <vt:lpstr>等线</vt:lpstr>
      <vt:lpstr>Arial Unicode MS</vt:lpstr>
      <vt:lpstr>等线 Light</vt:lpstr>
      <vt:lpstr>Calibri</vt:lpstr>
      <vt:lpstr>Tahoma</vt:lpstr>
      <vt:lpstr>Bradley Hand ITC</vt:lpstr>
      <vt:lpstr>叶根友毛笔行书2.0版</vt:lpstr>
      <vt:lpstr>楷体_GB2312</vt:lpstr>
      <vt:lpstr>Arial Narrow</vt:lpstr>
      <vt:lpstr>Times New Roman</vt:lpstr>
      <vt:lpstr>新宋体</vt:lpstr>
      <vt:lpstr>Office 主题​​</vt:lpstr>
      <vt:lpstr>PBrush</vt:lpstr>
      <vt:lpstr>PBrush</vt:lpstr>
      <vt:lpstr>PBrush</vt:lpstr>
      <vt:lpstr>PowerPoint 演示文稿</vt:lpstr>
      <vt:lpstr>PowerPoint 演示文稿</vt:lpstr>
      <vt:lpstr>职业生涯规划导论</vt:lpstr>
      <vt:lpstr>1.1.1 职业生涯规划的意义</vt:lpstr>
      <vt:lpstr>你对你的职业生涯进行过规划吗？</vt:lpstr>
      <vt:lpstr>1.1.2 职业生涯规划的含义</vt:lpstr>
      <vt:lpstr>PowerPoint 演示文稿</vt:lpstr>
      <vt:lpstr>1.1.2 职业生涯规划的含义</vt:lpstr>
      <vt:lpstr>1.1.3 职业生涯规划的内容与步骤</vt:lpstr>
      <vt:lpstr>1.1.3 职业生涯规划的内容与步骤</vt:lpstr>
      <vt:lpstr>1.1.3 职业生涯规划的内容与步骤</vt:lpstr>
      <vt:lpstr>1.1.3 职业生涯规划的内容与步骤</vt:lpstr>
      <vt:lpstr>案例：小硕找工作经历</vt:lpstr>
      <vt:lpstr>案例：小硕找工作经历</vt:lpstr>
      <vt:lpstr>案例：小硕找工作经历</vt:lpstr>
      <vt:lpstr>案例：小硕找工作经历</vt:lpstr>
      <vt:lpstr>案例：小硕找工作经历</vt:lpstr>
      <vt:lpstr>案例：小硕找工作经历</vt:lpstr>
      <vt:lpstr>案例：小硕找工作经历</vt:lpstr>
      <vt:lpstr>PowerPoint 演示文稿</vt:lpstr>
      <vt:lpstr>认识自我之兴趣探索</vt:lpstr>
      <vt:lpstr>认识自我之兴趣探索</vt:lpstr>
      <vt:lpstr>认识自我之兴趣探索</vt:lpstr>
      <vt:lpstr>认识自我之兴趣探索</vt:lpstr>
      <vt:lpstr>1.2.1  霍 兰 德 的 兴 趣 类 型 论 </vt:lpstr>
      <vt:lpstr>1.2.1  霍 兰 德 的 兴 趣 类 型 论 </vt:lpstr>
      <vt:lpstr>1.2.1  霍 兰 德 的 兴 趣 类 型 论 </vt:lpstr>
      <vt:lpstr>1.2.1  霍 兰 德 的 兴 趣 类 型 论 </vt:lpstr>
      <vt:lpstr>1.2.2 霍兰德的职业兴趣类型与职业环境类型</vt:lpstr>
      <vt:lpstr>PowerPoint 演示文稿</vt:lpstr>
      <vt:lpstr>PowerPoint 演示文稿</vt:lpstr>
      <vt:lpstr>PowerPoint 演示文稿</vt:lpstr>
      <vt:lpstr>PowerPoint 演示文稿</vt:lpstr>
      <vt:lpstr>1.2.2 霍兰德的职业兴趣类型与职业环境类型</vt:lpstr>
      <vt:lpstr>标题编辑</vt:lpstr>
      <vt:lpstr>1.2.2 霍兰德的职业兴趣类型与职业环境类型</vt:lpstr>
      <vt:lpstr>PowerPoint 演示文稿</vt:lpstr>
      <vt:lpstr>认识自我之性格探索</vt:lpstr>
      <vt:lpstr>1.3.1 认识自我之性格探索</vt:lpstr>
      <vt:lpstr>1.3.1 MBTI介绍</vt:lpstr>
      <vt:lpstr>1.3.1 MBTI介绍</vt:lpstr>
      <vt:lpstr>E（外倾）-I（内倾）维度</vt:lpstr>
      <vt:lpstr>E（外倾）-I（内倾）维度</vt:lpstr>
      <vt:lpstr>E（外倾）-I（内倾）维度</vt:lpstr>
      <vt:lpstr>E（外倾）-I（内倾）维度</vt:lpstr>
      <vt:lpstr>E（外倾）-I（内倾）维度</vt:lpstr>
      <vt:lpstr>E（外倾）-I（内倾）维度</vt:lpstr>
      <vt:lpstr>1.3.1 MBTI介绍</vt:lpstr>
      <vt:lpstr>S（感觉）-N（直觉）维度</vt:lpstr>
      <vt:lpstr>S（感觉）-N（直觉）维度</vt:lpstr>
      <vt:lpstr>T（思考）-F（情感）维度</vt:lpstr>
      <vt:lpstr>1.3.1 MBTI介绍</vt:lpstr>
      <vt:lpstr>T（思考）-F（情感）维度</vt:lpstr>
      <vt:lpstr>1.3.1 MBTI介绍</vt:lpstr>
      <vt:lpstr>J（判断）-P（知觉）纬度</vt:lpstr>
      <vt:lpstr>MBTI与职业的匹配：MBTI16种人格类型</vt:lpstr>
      <vt:lpstr>MBTI16种人格类型职业倾向</vt:lpstr>
      <vt:lpstr>PowerPoint 演示文稿</vt:lpstr>
      <vt:lpstr>PowerPoint 演示文稿</vt:lpstr>
      <vt:lpstr>PowerPoint 演示文稿</vt:lpstr>
      <vt:lpstr>PowerPoint 演示文稿</vt:lpstr>
      <vt:lpstr>寄语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朱家乐</dc:creator>
  <cp:lastModifiedBy>Kukukukiki</cp:lastModifiedBy>
  <cp:revision>201</cp:revision>
  <dcterms:created xsi:type="dcterms:W3CDTF">2016-10-30T05:38:00Z</dcterms:created>
  <dcterms:modified xsi:type="dcterms:W3CDTF">2019-05-21T01:47:00Z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